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3" d="100"/>
          <a:sy n="53" d="100"/>
        </p:scale>
        <p:origin x="-996"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8" name="27 Marcador de fecha"/>
          <p:cNvSpPr>
            <a:spLocks noGrp="1"/>
          </p:cNvSpPr>
          <p:nvPr>
            <p:ph type="dt" sz="half" idx="10"/>
          </p:nvPr>
        </p:nvSpPr>
        <p:spPr/>
        <p:txBody>
          <a:bodyPr/>
          <a:lstStyle>
            <a:extLst/>
          </a:lstStyle>
          <a:p>
            <a:fld id="{988DBF8F-1470-4CEC-B36A-A1A763D71021}" type="datetimeFigureOut">
              <a:rPr lang="es-ES" smtClean="0"/>
              <a:t>26/07/2014</a:t>
            </a:fld>
            <a:endParaRPr lang="es-ES"/>
          </a:p>
        </p:txBody>
      </p:sp>
      <p:sp>
        <p:nvSpPr>
          <p:cNvPr id="17" name="16 Marcador de pie de página"/>
          <p:cNvSpPr>
            <a:spLocks noGrp="1"/>
          </p:cNvSpPr>
          <p:nvPr>
            <p:ph type="ftr" sz="quarter" idx="11"/>
          </p:nvPr>
        </p:nvSpPr>
        <p:spPr/>
        <p:txBody>
          <a:bodyPr/>
          <a:lstStyle>
            <a:extLst/>
          </a:lstStyle>
          <a:p>
            <a:endParaRPr lang="es-ES"/>
          </a:p>
        </p:txBody>
      </p:sp>
      <p:sp>
        <p:nvSpPr>
          <p:cNvPr id="29" name="28 Marcador de número de diapositiva"/>
          <p:cNvSpPr>
            <a:spLocks noGrp="1"/>
          </p:cNvSpPr>
          <p:nvPr>
            <p:ph type="sldNum" sz="quarter" idx="12"/>
          </p:nvPr>
        </p:nvSpPr>
        <p:spPr/>
        <p:txBody>
          <a:bodyPr/>
          <a:lstStyle>
            <a:extLst/>
          </a:lstStyle>
          <a:p>
            <a:fld id="{DA3A0A6D-8684-40EB-B77F-731FA3BB5BC5}" type="slidenum">
              <a:rPr lang="es-ES" smtClean="0"/>
              <a:t>‹Nº›</a:t>
            </a:fld>
            <a:endParaRPr lang="es-ES"/>
          </a:p>
        </p:txBody>
      </p:sp>
      <p:sp>
        <p:nvSpPr>
          <p:cNvPr id="32" name="31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Rectángulo"/>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Rectángulo"/>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Rectángulo"/>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Rectángulo"/>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Título"/>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56" name="55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988DBF8F-1470-4CEC-B36A-A1A763D71021}" type="datetimeFigureOut">
              <a:rPr lang="es-ES" smtClean="0"/>
              <a:t>26/07/2014</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DA3A0A6D-8684-40EB-B77F-731FA3BB5BC5}"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981200" cy="5851525"/>
          </a:xfrm>
        </p:spPr>
        <p:txBody>
          <a:bodyPr vert="eaVert" anchor="ct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609600" y="274639"/>
            <a:ext cx="58674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988DBF8F-1470-4CEC-B36A-A1A763D71021}" type="datetimeFigureOut">
              <a:rPr lang="es-ES" smtClean="0"/>
              <a:t>26/07/2014</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DA3A0A6D-8684-40EB-B77F-731FA3BB5BC5}"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988DBF8F-1470-4CEC-B36A-A1A763D71021}" type="datetimeFigureOut">
              <a:rPr lang="es-ES" smtClean="0"/>
              <a:t>26/07/2014</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DA3A0A6D-8684-40EB-B77F-731FA3BB5BC5}"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4" name="13 Forma libre"/>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Forma libre"/>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Forma libre"/>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Forma libre"/>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Forma libre"/>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Forma libre"/>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Forma libre"/>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Forma libre"/>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Forma libre"/>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Forma libre"/>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Forma libre"/>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Forma libre"/>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Forma libre"/>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Forma libre"/>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Forma libre"/>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Marcador de texto"/>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988DBF8F-1470-4CEC-B36A-A1A763D71021}" type="datetimeFigureOut">
              <a:rPr lang="es-ES" smtClean="0"/>
              <a:t>26/07/2014</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DA3A0A6D-8684-40EB-B77F-731FA3BB5BC5}" type="slidenum">
              <a:rPr lang="es-ES" smtClean="0"/>
              <a:t>‹Nº›</a:t>
            </a:fld>
            <a:endParaRPr lang="es-ES"/>
          </a:p>
        </p:txBody>
      </p:sp>
      <p:sp>
        <p:nvSpPr>
          <p:cNvPr id="7" name="6 Rectángulo"/>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s-ES" smtClean="0"/>
              <a:t>Haga clic para modificar el estilo de título del patrón</a:t>
            </a:r>
            <a:endParaRPr kumimoji="0" lang="en-US"/>
          </a:p>
        </p:txBody>
      </p:sp>
      <p:sp>
        <p:nvSpPr>
          <p:cNvPr id="8" name="7 Rectángulo"/>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Rectángulo"/>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Rectángulo"/>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2064"/>
            <a:ext cx="8229600" cy="9144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988DBF8F-1470-4CEC-B36A-A1A763D71021}" type="datetimeFigureOut">
              <a:rPr lang="es-ES" smtClean="0"/>
              <a:t>26/07/2014</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DA3A0A6D-8684-40EB-B77F-731FA3BB5BC5}"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5" name="24 Rectángulo"/>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504824" y="512064"/>
            <a:ext cx="7772400" cy="914400"/>
          </a:xfrm>
        </p:spPr>
        <p:txBody>
          <a:bodyPr anchor="t"/>
          <a:lstStyle>
            <a:lvl1pPr>
              <a:defRPr sz="400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988DBF8F-1470-4CEC-B36A-A1A763D71021}" type="datetimeFigureOut">
              <a:rPr lang="es-ES" smtClean="0"/>
              <a:t>26/07/2014</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DA3A0A6D-8684-40EB-B77F-731FA3BB5BC5}" type="slidenum">
              <a:rPr lang="es-ES" smtClean="0"/>
              <a:t>‹Nº›</a:t>
            </a:fld>
            <a:endParaRPr lang="es-ES"/>
          </a:p>
        </p:txBody>
      </p:sp>
      <p:sp>
        <p:nvSpPr>
          <p:cNvPr id="16" name="15 Rectángulo"/>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Rectángulo"/>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Rectángulo"/>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Rectángulo"/>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Rectángulo"/>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Rectángulo"/>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Rectángulo"/>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Rectángulo"/>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Rectángulo"/>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914400"/>
          </a:xfrm>
        </p:spPr>
        <p:txBody>
          <a:bodyPr/>
          <a:lstStyle>
            <a:lvl1pPr>
              <a:defRPr sz="4000" cap="none" baseline="0"/>
            </a:lvl1pPr>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988DBF8F-1470-4CEC-B36A-A1A763D71021}" type="datetimeFigureOut">
              <a:rPr lang="es-ES" smtClean="0"/>
              <a:t>26/07/2014</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DA3A0A6D-8684-40EB-B77F-731FA3BB5BC5}"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988DBF8F-1470-4CEC-B36A-A1A763D71021}" type="datetimeFigureOut">
              <a:rPr lang="es-ES" smtClean="0"/>
              <a:t>26/07/2014</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DA3A0A6D-8684-40EB-B77F-731FA3BB5BC5}"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273050"/>
            <a:ext cx="8229600" cy="1162050"/>
          </a:xfrm>
        </p:spPr>
        <p:txBody>
          <a:bodyPr anchor="ctr"/>
          <a:lstStyle>
            <a:lvl1pPr algn="l">
              <a:buNone/>
              <a:defRPr sz="3600" b="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988DBF8F-1470-4CEC-B36A-A1A763D71021}" type="datetimeFigureOut">
              <a:rPr lang="es-ES" smtClean="0"/>
              <a:t>26/07/2014</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DA3A0A6D-8684-40EB-B77F-731FA3BB5BC5}"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7 Rectángulo"/>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Conector recto"/>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Grupo"/>
          <p:cNvGrpSpPr/>
          <p:nvPr/>
        </p:nvGrpSpPr>
        <p:grpSpPr>
          <a:xfrm rot="5400000">
            <a:off x="8514581" y="1219200"/>
            <a:ext cx="132763" cy="128466"/>
            <a:chOff x="6668087" y="1297746"/>
            <a:chExt cx="161840" cy="156602"/>
          </a:xfrm>
        </p:grpSpPr>
        <p:cxnSp>
          <p:nvCxnSpPr>
            <p:cNvPr id="15" name="14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Título"/>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s-ES" smtClean="0"/>
              <a:t>Haga clic en el icono para agregar una imagen</a:t>
            </a:r>
            <a:endParaRPr kumimoji="0" lang="en-US"/>
          </a:p>
        </p:txBody>
      </p:sp>
      <p:sp>
        <p:nvSpPr>
          <p:cNvPr id="4" name="3 Marcador de texto"/>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grpSp>
        <p:nvGrpSpPr>
          <p:cNvPr id="14" name="13 Grupo"/>
          <p:cNvGrpSpPr/>
          <p:nvPr/>
        </p:nvGrpSpPr>
        <p:grpSpPr>
          <a:xfrm rot="5400000">
            <a:off x="8666981" y="1371600"/>
            <a:ext cx="132763" cy="128466"/>
            <a:chOff x="6668087" y="1297746"/>
            <a:chExt cx="161840" cy="156602"/>
          </a:xfrm>
        </p:grpSpPr>
        <p:cxnSp>
          <p:nvCxnSpPr>
            <p:cNvPr id="11" name="10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Grupo"/>
          <p:cNvGrpSpPr/>
          <p:nvPr/>
        </p:nvGrpSpPr>
        <p:grpSpPr>
          <a:xfrm rot="5400000">
            <a:off x="8320088" y="1474763"/>
            <a:ext cx="132763" cy="128466"/>
            <a:chOff x="6668087" y="1297746"/>
            <a:chExt cx="161840" cy="156602"/>
          </a:xfrm>
        </p:grpSpPr>
        <p:cxnSp>
          <p:nvCxnSpPr>
            <p:cNvPr id="19" name="18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Marcador de fecha"/>
          <p:cNvSpPr>
            <a:spLocks noGrp="1"/>
          </p:cNvSpPr>
          <p:nvPr>
            <p:ph type="dt" sz="half" idx="10"/>
          </p:nvPr>
        </p:nvSpPr>
        <p:spPr>
          <a:xfrm>
            <a:off x="6477000" y="55499"/>
            <a:ext cx="2133600" cy="365125"/>
          </a:xfrm>
        </p:spPr>
        <p:txBody>
          <a:bodyPr/>
          <a:lstStyle>
            <a:extLst/>
          </a:lstStyle>
          <a:p>
            <a:fld id="{988DBF8F-1470-4CEC-B36A-A1A763D71021}" type="datetimeFigureOut">
              <a:rPr lang="es-ES" smtClean="0"/>
              <a:t>26/07/2014</a:t>
            </a:fld>
            <a:endParaRPr lang="es-ES"/>
          </a:p>
        </p:txBody>
      </p:sp>
      <p:sp>
        <p:nvSpPr>
          <p:cNvPr id="6" name="5 Marcador de pie de página"/>
          <p:cNvSpPr>
            <a:spLocks noGrp="1"/>
          </p:cNvSpPr>
          <p:nvPr>
            <p:ph type="ftr" sz="quarter" idx="11"/>
          </p:nvPr>
        </p:nvSpPr>
        <p:spPr>
          <a:xfrm>
            <a:off x="914400" y="55499"/>
            <a:ext cx="5562600" cy="365125"/>
          </a:xfrm>
        </p:spPr>
        <p:txBody>
          <a:bodyPr/>
          <a:lstStyle>
            <a:extLst/>
          </a:lstStyle>
          <a:p>
            <a:endParaRPr lang="es-ES"/>
          </a:p>
        </p:txBody>
      </p:sp>
      <p:sp>
        <p:nvSpPr>
          <p:cNvPr id="7" name="6 Marcador de número de diapositiva"/>
          <p:cNvSpPr>
            <a:spLocks noGrp="1"/>
          </p:cNvSpPr>
          <p:nvPr>
            <p:ph type="sldNum" sz="quarter" idx="12"/>
          </p:nvPr>
        </p:nvSpPr>
        <p:spPr>
          <a:xfrm>
            <a:off x="8610600" y="55499"/>
            <a:ext cx="457200" cy="365125"/>
          </a:xfrm>
        </p:spPr>
        <p:txBody>
          <a:bodyPr/>
          <a:lstStyle>
            <a:extLst/>
          </a:lstStyle>
          <a:p>
            <a:fld id="{DA3A0A6D-8684-40EB-B77F-731FA3BB5BC5}"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Rectángulo"/>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Rectángulo"/>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Rectángulo"/>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Marcador de título"/>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988DBF8F-1470-4CEC-B36A-A1A763D71021}" type="datetimeFigureOut">
              <a:rPr lang="es-ES" smtClean="0"/>
              <a:t>26/07/2014</a:t>
            </a:fld>
            <a:endParaRPr lang="es-ES"/>
          </a:p>
        </p:txBody>
      </p:sp>
      <p:sp>
        <p:nvSpPr>
          <p:cNvPr id="3" name="2 Marcador de pie de página"/>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s-ES"/>
          </a:p>
        </p:txBody>
      </p:sp>
      <p:sp>
        <p:nvSpPr>
          <p:cNvPr id="23" name="22 Marcador de número de diapositiva"/>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DA3A0A6D-8684-40EB-B77F-731FA3BB5BC5}" type="slidenum">
              <a:rPr lang="es-ES" smtClean="0"/>
              <a:t>‹Nº›</a:t>
            </a:fld>
            <a:endParaRPr lang="es-E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00034" y="357167"/>
            <a:ext cx="8286808" cy="6000792"/>
          </a:xfrm>
        </p:spPr>
        <p:txBody>
          <a:bodyPr>
            <a:normAutofit/>
          </a:bodyPr>
          <a:lstStyle/>
          <a:p>
            <a:pPr algn="ctr"/>
            <a:r>
              <a:rPr lang="es-ES_tradnl" sz="2800" dirty="0" smtClean="0">
                <a:latin typeface="Adobe Hebrew" pitchFamily="18" charset="-79"/>
                <a:cs typeface="Adobe Hebrew" pitchFamily="18" charset="-79"/>
              </a:rPr>
              <a:t>MEDIOS DE COMUNICACIÓN </a:t>
            </a:r>
            <a:br>
              <a:rPr lang="es-ES_tradnl" sz="2800" dirty="0" smtClean="0">
                <a:latin typeface="Adobe Hebrew" pitchFamily="18" charset="-79"/>
                <a:cs typeface="Adobe Hebrew" pitchFamily="18" charset="-79"/>
              </a:rPr>
            </a:br>
            <a:r>
              <a:rPr lang="es-ES_tradnl" sz="2800" dirty="0" smtClean="0">
                <a:latin typeface="Adobe Hebrew" pitchFamily="18" charset="-79"/>
                <a:cs typeface="Adobe Hebrew" pitchFamily="18" charset="-79"/>
              </a:rPr>
              <a:t/>
            </a:r>
            <a:br>
              <a:rPr lang="es-ES_tradnl" sz="2800" dirty="0" smtClean="0">
                <a:latin typeface="Adobe Hebrew" pitchFamily="18" charset="-79"/>
                <a:cs typeface="Adobe Hebrew" pitchFamily="18" charset="-79"/>
              </a:rPr>
            </a:br>
            <a:r>
              <a:rPr lang="es-ES_tradnl" sz="2800" dirty="0" smtClean="0">
                <a:latin typeface="Adobe Hebrew" pitchFamily="18" charset="-79"/>
                <a:cs typeface="Adobe Hebrew" pitchFamily="18" charset="-79"/>
              </a:rPr>
              <a:t>KATHERINE GUTIERREZ HERRERA </a:t>
            </a:r>
            <a:br>
              <a:rPr lang="es-ES_tradnl" sz="2800" dirty="0" smtClean="0">
                <a:latin typeface="Adobe Hebrew" pitchFamily="18" charset="-79"/>
                <a:cs typeface="Adobe Hebrew" pitchFamily="18" charset="-79"/>
              </a:rPr>
            </a:br>
            <a:r>
              <a:rPr lang="es-ES_tradnl" sz="2800" dirty="0" smtClean="0">
                <a:latin typeface="Adobe Hebrew" pitchFamily="18" charset="-79"/>
                <a:cs typeface="Adobe Hebrew" pitchFamily="18" charset="-79"/>
              </a:rPr>
              <a:t>DEISY MICHEL QUICENO ZULUAGA </a:t>
            </a:r>
            <a:br>
              <a:rPr lang="es-ES_tradnl" sz="2800" dirty="0" smtClean="0">
                <a:latin typeface="Adobe Hebrew" pitchFamily="18" charset="-79"/>
                <a:cs typeface="Adobe Hebrew" pitchFamily="18" charset="-79"/>
              </a:rPr>
            </a:br>
            <a:r>
              <a:rPr lang="es-ES_tradnl" sz="2800" dirty="0" smtClean="0">
                <a:latin typeface="Adobe Hebrew" pitchFamily="18" charset="-79"/>
                <a:cs typeface="Adobe Hebrew" pitchFamily="18" charset="-79"/>
              </a:rPr>
              <a:t>ONCE DOS </a:t>
            </a:r>
            <a:br>
              <a:rPr lang="es-ES_tradnl" sz="2800" dirty="0" smtClean="0">
                <a:latin typeface="Adobe Hebrew" pitchFamily="18" charset="-79"/>
                <a:cs typeface="Adobe Hebrew" pitchFamily="18" charset="-79"/>
              </a:rPr>
            </a:br>
            <a:r>
              <a:rPr lang="es-ES_tradnl" sz="2800" dirty="0" smtClean="0">
                <a:latin typeface="Adobe Hebrew" pitchFamily="18" charset="-79"/>
                <a:cs typeface="Adobe Hebrew" pitchFamily="18" charset="-79"/>
              </a:rPr>
              <a:t/>
            </a:r>
            <a:br>
              <a:rPr lang="es-ES_tradnl" sz="2800" dirty="0" smtClean="0">
                <a:latin typeface="Adobe Hebrew" pitchFamily="18" charset="-79"/>
                <a:cs typeface="Adobe Hebrew" pitchFamily="18" charset="-79"/>
              </a:rPr>
            </a:br>
            <a:r>
              <a:rPr lang="es-ES_tradnl" sz="2800" dirty="0" smtClean="0">
                <a:latin typeface="Adobe Hebrew" pitchFamily="18" charset="-79"/>
                <a:cs typeface="Adobe Hebrew" pitchFamily="18" charset="-79"/>
              </a:rPr>
              <a:t>León Ángel Pérez López</a:t>
            </a:r>
            <a:br>
              <a:rPr lang="es-ES_tradnl" sz="2800" dirty="0" smtClean="0">
                <a:latin typeface="Adobe Hebrew" pitchFamily="18" charset="-79"/>
                <a:cs typeface="Adobe Hebrew" pitchFamily="18" charset="-79"/>
              </a:rPr>
            </a:br>
            <a:r>
              <a:rPr lang="es-ES_tradnl" sz="2800" dirty="0" smtClean="0">
                <a:latin typeface="Adobe Hebrew" pitchFamily="18" charset="-79"/>
                <a:cs typeface="Adobe Hebrew" pitchFamily="18" charset="-79"/>
              </a:rPr>
              <a:t>Lic. Lengua Castellana</a:t>
            </a:r>
            <a:br>
              <a:rPr lang="es-ES_tradnl" sz="2800" dirty="0" smtClean="0">
                <a:latin typeface="Adobe Hebrew" pitchFamily="18" charset="-79"/>
                <a:cs typeface="Adobe Hebrew" pitchFamily="18" charset="-79"/>
              </a:rPr>
            </a:br>
            <a:r>
              <a:rPr lang="es-ES_tradnl" sz="2800" dirty="0" smtClean="0">
                <a:latin typeface="Adobe Hebrew" pitchFamily="18" charset="-79"/>
                <a:cs typeface="Adobe Hebrew" pitchFamily="18" charset="-79"/>
              </a:rPr>
              <a:t/>
            </a:r>
            <a:br>
              <a:rPr lang="es-ES_tradnl" sz="2800" dirty="0" smtClean="0">
                <a:latin typeface="Adobe Hebrew" pitchFamily="18" charset="-79"/>
                <a:cs typeface="Adobe Hebrew" pitchFamily="18" charset="-79"/>
              </a:rPr>
            </a:br>
            <a:r>
              <a:rPr lang="es-ES_tradnl" sz="2800" dirty="0" smtClean="0">
                <a:latin typeface="Adobe Hebrew" pitchFamily="18" charset="-79"/>
                <a:cs typeface="Adobe Hebrew" pitchFamily="18" charset="-79"/>
              </a:rPr>
              <a:t>INTITUCON EDUCATIVA ANTONIO DERKA SANTO DOMINGO </a:t>
            </a:r>
            <a:br>
              <a:rPr lang="es-ES_tradnl" sz="2800" dirty="0" smtClean="0">
                <a:latin typeface="Adobe Hebrew" pitchFamily="18" charset="-79"/>
                <a:cs typeface="Adobe Hebrew" pitchFamily="18" charset="-79"/>
              </a:rPr>
            </a:br>
            <a:r>
              <a:rPr lang="es-ES_tradnl" sz="2800" dirty="0" smtClean="0">
                <a:latin typeface="Adobe Hebrew" pitchFamily="18" charset="-79"/>
                <a:cs typeface="Adobe Hebrew" pitchFamily="18" charset="-79"/>
              </a:rPr>
              <a:t>MEDELLIN</a:t>
            </a:r>
            <a:br>
              <a:rPr lang="es-ES_tradnl" sz="2800" dirty="0" smtClean="0">
                <a:latin typeface="Adobe Hebrew" pitchFamily="18" charset="-79"/>
                <a:cs typeface="Adobe Hebrew" pitchFamily="18" charset="-79"/>
              </a:rPr>
            </a:br>
            <a:r>
              <a:rPr lang="es-ES_tradnl" sz="2800" dirty="0" smtClean="0">
                <a:latin typeface="Adobe Hebrew" pitchFamily="18" charset="-79"/>
                <a:cs typeface="Adobe Hebrew" pitchFamily="18" charset="-79"/>
              </a:rPr>
              <a:t>2014</a:t>
            </a:r>
            <a:endParaRPr lang="es-ES" sz="2800" dirty="0">
              <a:latin typeface="Adobe Hebrew" pitchFamily="18" charset="-79"/>
              <a:cs typeface="Adobe Hebrew" pitchFamily="18" charset="-79"/>
            </a:endParaRPr>
          </a:p>
        </p:txBody>
      </p:sp>
    </p:spTree>
  </p:cSld>
  <p:clrMapOvr>
    <a:masterClrMapping/>
  </p:clrMapOvr>
  <p:transition spd="med" advTm="7000">
    <p:zoom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_tradnl" dirty="0" smtClean="0"/>
              <a:t>EL TELEFONO.</a:t>
            </a:r>
            <a:endParaRPr lang="es-ES" dirty="0"/>
          </a:p>
        </p:txBody>
      </p:sp>
      <p:sp>
        <p:nvSpPr>
          <p:cNvPr id="3" name="2 Marcador de contenido"/>
          <p:cNvSpPr>
            <a:spLocks noGrp="1"/>
          </p:cNvSpPr>
          <p:nvPr>
            <p:ph idx="1"/>
          </p:nvPr>
        </p:nvSpPr>
        <p:spPr>
          <a:xfrm>
            <a:off x="500034" y="1785934"/>
            <a:ext cx="4229104" cy="5072066"/>
          </a:xfrm>
        </p:spPr>
        <p:txBody>
          <a:bodyPr>
            <a:normAutofit/>
          </a:bodyPr>
          <a:lstStyle/>
          <a:p>
            <a:r>
              <a:rPr lang="es-ES_tradnl" sz="2600" dirty="0" smtClean="0"/>
              <a:t>La  importancia del teléfono es que acorta las distancias entre una persona y otra también que  la comunicación se da en cuestión de segundos .</a:t>
            </a:r>
          </a:p>
          <a:p>
            <a:r>
              <a:rPr lang="es-ES_tradnl" sz="2600" dirty="0" smtClean="0"/>
              <a:t>La evolución de estos es que ya podemos comunicarnos por medio de “teléfonos móviles”.</a:t>
            </a:r>
          </a:p>
          <a:p>
            <a:pPr>
              <a:buNone/>
            </a:pPr>
            <a:r>
              <a:rPr lang="es-ES_tradnl" sz="2400" dirty="0" smtClean="0"/>
              <a:t> </a:t>
            </a:r>
            <a:endParaRPr lang="es-ES" sz="2400" dirty="0"/>
          </a:p>
        </p:txBody>
      </p:sp>
      <p:pic>
        <p:nvPicPr>
          <p:cNvPr id="1026" name="Picture 2" descr="C:\Documents and Settings\Usuario\Escritorio\images (1).jpg"/>
          <p:cNvPicPr>
            <a:picLocks noChangeAspect="1" noChangeArrowheads="1"/>
          </p:cNvPicPr>
          <p:nvPr/>
        </p:nvPicPr>
        <p:blipFill>
          <a:blip r:embed="rId2"/>
          <a:srcRect/>
          <a:stretch>
            <a:fillRect/>
          </a:stretch>
        </p:blipFill>
        <p:spPr bwMode="auto">
          <a:xfrm>
            <a:off x="4929190" y="1357298"/>
            <a:ext cx="3960605" cy="5072098"/>
          </a:xfrm>
          <a:prstGeom prst="rect">
            <a:avLst/>
          </a:prstGeom>
          <a:noFill/>
        </p:spPr>
      </p:pic>
    </p:spTree>
  </p:cSld>
  <p:clrMapOvr>
    <a:masterClrMapping/>
  </p:clrMapOvr>
  <p:transition advTm="10000">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_tradnl" dirty="0" smtClean="0"/>
              <a:t>LA RADIO.</a:t>
            </a:r>
            <a:endParaRPr lang="es-ES" dirty="0"/>
          </a:p>
        </p:txBody>
      </p:sp>
      <p:sp>
        <p:nvSpPr>
          <p:cNvPr id="3" name="2 Marcador de contenido"/>
          <p:cNvSpPr>
            <a:spLocks noGrp="1"/>
          </p:cNvSpPr>
          <p:nvPr>
            <p:ph idx="1"/>
          </p:nvPr>
        </p:nvSpPr>
        <p:spPr>
          <a:xfrm>
            <a:off x="571472" y="1571612"/>
            <a:ext cx="4657732" cy="4572000"/>
          </a:xfrm>
        </p:spPr>
        <p:txBody>
          <a:bodyPr>
            <a:normAutofit fontScale="62500" lnSpcReduction="20000"/>
          </a:bodyPr>
          <a:lstStyle/>
          <a:p>
            <a:r>
              <a:rPr lang="es-ES" sz="3200" dirty="0" smtClean="0"/>
              <a:t>Uno de los factores más importantes de la radio es que su costo de producción es menos elevado que el de los otros medios, estas características, a su vez, nos permiten utilizar diversos elementos creativos como voces, música y anunciadores en los comerciales. </a:t>
            </a:r>
          </a:p>
          <a:p>
            <a:r>
              <a:rPr lang="es-ES" sz="3200" dirty="0" smtClean="0"/>
              <a:t>El mismo necesita de imágenes que vayan desde los ojos hasta la mente, solo se necesita persuadir al consumidor con un fuerte mensaje que a su vez, genere en el mismo, sentimientos positivos, con respecto al producto, esto es lo que constituye el éxito de un comercial de radio.</a:t>
            </a:r>
            <a:r>
              <a:rPr lang="es-ES" dirty="0" smtClean="0"/>
              <a:t/>
            </a:r>
            <a:br>
              <a:rPr lang="es-ES" dirty="0" smtClean="0"/>
            </a:br>
            <a:endParaRPr lang="es-ES" dirty="0"/>
          </a:p>
        </p:txBody>
      </p:sp>
      <p:pic>
        <p:nvPicPr>
          <p:cNvPr id="2050" name="Picture 2" descr="C:\Documents and Settings\Usuario\Escritorio\descarga.jpg"/>
          <p:cNvPicPr>
            <a:picLocks noChangeAspect="1" noChangeArrowheads="1"/>
          </p:cNvPicPr>
          <p:nvPr/>
        </p:nvPicPr>
        <p:blipFill>
          <a:blip r:embed="rId2"/>
          <a:srcRect/>
          <a:stretch>
            <a:fillRect/>
          </a:stretch>
        </p:blipFill>
        <p:spPr bwMode="auto">
          <a:xfrm>
            <a:off x="5500694" y="1643050"/>
            <a:ext cx="3429024" cy="4357718"/>
          </a:xfrm>
          <a:prstGeom prst="rect">
            <a:avLst/>
          </a:prstGeom>
          <a:noFill/>
        </p:spPr>
      </p:pic>
    </p:spTree>
  </p:cSld>
  <p:clrMapOvr>
    <a:masterClrMapping/>
  </p:clrMapOvr>
  <p:transition advTm="15000">
    <p:strip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_tradnl" dirty="0" smtClean="0"/>
              <a:t>LA TELEVISION. </a:t>
            </a:r>
            <a:endParaRPr lang="es-ES" dirty="0"/>
          </a:p>
        </p:txBody>
      </p:sp>
      <p:sp>
        <p:nvSpPr>
          <p:cNvPr id="3" name="2 Marcador de contenido"/>
          <p:cNvSpPr>
            <a:spLocks noGrp="1"/>
          </p:cNvSpPr>
          <p:nvPr>
            <p:ph idx="1"/>
          </p:nvPr>
        </p:nvSpPr>
        <p:spPr>
          <a:xfrm>
            <a:off x="642910" y="1643050"/>
            <a:ext cx="4729170" cy="4431522"/>
          </a:xfrm>
        </p:spPr>
        <p:txBody>
          <a:bodyPr>
            <a:normAutofit fontScale="85000" lnSpcReduction="20000"/>
          </a:bodyPr>
          <a:lstStyle/>
          <a:p>
            <a:r>
              <a:rPr lang="es-ES" dirty="0" smtClean="0"/>
              <a:t>La función que cumple este medio de comunicación es entretener  al televidente, por lo tanto así veas noticiero deporte o ciencia ficción.</a:t>
            </a:r>
          </a:p>
          <a:p>
            <a:r>
              <a:rPr lang="es-ES" dirty="0" smtClean="0"/>
              <a:t>La importancia de la televisión en el proceso de socialización de los chicos y jóvenes y de todos los integrantes de la sociedad están relacionadas con la calidad de los contenidos de los programas educativos e informativos.</a:t>
            </a:r>
            <a:endParaRPr lang="es-ES" dirty="0"/>
          </a:p>
        </p:txBody>
      </p:sp>
      <p:pic>
        <p:nvPicPr>
          <p:cNvPr id="3074" name="Picture 2" descr="C:\Documents and Settings\Usuario\Escritorio\images.jpg"/>
          <p:cNvPicPr>
            <a:picLocks noChangeAspect="1" noChangeArrowheads="1"/>
          </p:cNvPicPr>
          <p:nvPr/>
        </p:nvPicPr>
        <p:blipFill>
          <a:blip r:embed="rId2"/>
          <a:srcRect/>
          <a:stretch>
            <a:fillRect/>
          </a:stretch>
        </p:blipFill>
        <p:spPr bwMode="auto">
          <a:xfrm>
            <a:off x="5786446" y="1643050"/>
            <a:ext cx="3000396" cy="4071966"/>
          </a:xfrm>
          <a:prstGeom prst="rect">
            <a:avLst/>
          </a:prstGeom>
          <a:noFill/>
        </p:spPr>
      </p:pic>
    </p:spTree>
  </p:cSld>
  <p:clrMapOvr>
    <a:masterClrMapping/>
  </p:clrMapOvr>
  <p:transition advTm="15000">
    <p:split orient="vert"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_tradnl" dirty="0" smtClean="0"/>
              <a:t>EL PERIODICO.</a:t>
            </a:r>
            <a:endParaRPr lang="es-ES" dirty="0"/>
          </a:p>
        </p:txBody>
      </p:sp>
      <p:sp>
        <p:nvSpPr>
          <p:cNvPr id="3" name="2 Marcador de contenido"/>
          <p:cNvSpPr>
            <a:spLocks noGrp="1"/>
          </p:cNvSpPr>
          <p:nvPr>
            <p:ph idx="1"/>
          </p:nvPr>
        </p:nvSpPr>
        <p:spPr>
          <a:xfrm>
            <a:off x="714348" y="1783560"/>
            <a:ext cx="4357718" cy="4572000"/>
          </a:xfrm>
        </p:spPr>
        <p:txBody>
          <a:bodyPr>
            <a:normAutofit fontScale="70000" lnSpcReduction="20000"/>
          </a:bodyPr>
          <a:lstStyle/>
          <a:p>
            <a:r>
              <a:rPr lang="es-ES" dirty="0" smtClean="0"/>
              <a:t>El periódico es uno de los medios masivos de comunicación más importante de la actualidad, especialmente en los últimos años que, con la asimilación de los soportes tecnológicos de internet ha sabido cosechar aún más seguidores.</a:t>
            </a:r>
          </a:p>
          <a:p>
            <a:r>
              <a:rPr lang="es-ES" dirty="0" smtClean="0"/>
              <a:t>hoy en día también te informa de las noticias diarias procedentes de todo el mundo, museos o exposiciones para visitar, opiniones de grandes escritores y periodistas.</a:t>
            </a:r>
            <a:br>
              <a:rPr lang="es-ES" dirty="0" smtClean="0"/>
            </a:br>
            <a:endParaRPr lang="es-ES" dirty="0"/>
          </a:p>
        </p:txBody>
      </p:sp>
      <p:pic>
        <p:nvPicPr>
          <p:cNvPr id="4098" name="Picture 2" descr="C:\Documents and Settings\Usuario\Escritorio\periodico20le1.jpg"/>
          <p:cNvPicPr>
            <a:picLocks noChangeAspect="1" noChangeArrowheads="1"/>
          </p:cNvPicPr>
          <p:nvPr/>
        </p:nvPicPr>
        <p:blipFill>
          <a:blip r:embed="rId2"/>
          <a:srcRect/>
          <a:stretch>
            <a:fillRect/>
          </a:stretch>
        </p:blipFill>
        <p:spPr bwMode="auto">
          <a:xfrm>
            <a:off x="5357818" y="1643050"/>
            <a:ext cx="3429024" cy="4143404"/>
          </a:xfrm>
          <a:prstGeom prst="rect">
            <a:avLst/>
          </a:prstGeom>
          <a:noFill/>
        </p:spPr>
      </p:pic>
    </p:spTree>
  </p:cSld>
  <p:clrMapOvr>
    <a:masterClrMapping/>
  </p:clrMapOvr>
  <p:transition spd="med" advTm="15000">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_tradnl" dirty="0" smtClean="0"/>
              <a:t>EL INTERNET.</a:t>
            </a:r>
            <a:endParaRPr lang="es-ES" dirty="0"/>
          </a:p>
        </p:txBody>
      </p:sp>
      <p:sp>
        <p:nvSpPr>
          <p:cNvPr id="3" name="2 Marcador de contenido"/>
          <p:cNvSpPr>
            <a:spLocks noGrp="1"/>
          </p:cNvSpPr>
          <p:nvPr>
            <p:ph idx="1"/>
          </p:nvPr>
        </p:nvSpPr>
        <p:spPr>
          <a:xfrm>
            <a:off x="914400" y="1357298"/>
            <a:ext cx="4014790" cy="4998262"/>
          </a:xfrm>
        </p:spPr>
        <p:txBody>
          <a:bodyPr>
            <a:normAutofit fontScale="55000" lnSpcReduction="20000"/>
          </a:bodyPr>
          <a:lstStyle/>
          <a:p>
            <a:r>
              <a:rPr lang="es-ES" sz="3800" dirty="0" smtClean="0"/>
              <a:t>Internet ya no es un fenómeno nuevo, pero sin duda ha revolucionado el mundo tal y como se conocía hace 30 años. Es un fenómeno global, vinculado estrechamente con la comunicación, pero que influye en gran medida sobre casi todos los ámbitos de la sociedad. </a:t>
            </a:r>
          </a:p>
          <a:p>
            <a:r>
              <a:rPr lang="es-ES" sz="3800" dirty="0" smtClean="0"/>
              <a:t>Internet es una herramienta muy útil para obtener información. Nos facilita mucho las cosas a la hora de conseguir información e investigar sobre algún tema en concreto.</a:t>
            </a:r>
            <a:r>
              <a:rPr lang="es-ES" dirty="0" smtClean="0"/>
              <a:t/>
            </a:r>
            <a:br>
              <a:rPr lang="es-ES" dirty="0" smtClean="0"/>
            </a:br>
            <a:r>
              <a:rPr lang="es-ES" dirty="0" smtClean="0"/>
              <a:t/>
            </a:r>
            <a:br>
              <a:rPr lang="es-ES" dirty="0" smtClean="0"/>
            </a:br>
            <a:endParaRPr lang="es-ES" dirty="0"/>
          </a:p>
        </p:txBody>
      </p:sp>
      <p:pic>
        <p:nvPicPr>
          <p:cNvPr id="5123" name="Picture 3" descr="C:\Documents and Settings\Usuario\Escritorio\images (2).jpg"/>
          <p:cNvPicPr>
            <a:picLocks noChangeAspect="1" noChangeArrowheads="1"/>
          </p:cNvPicPr>
          <p:nvPr/>
        </p:nvPicPr>
        <p:blipFill>
          <a:blip r:embed="rId2"/>
          <a:srcRect/>
          <a:stretch>
            <a:fillRect/>
          </a:stretch>
        </p:blipFill>
        <p:spPr bwMode="auto">
          <a:xfrm>
            <a:off x="5643570" y="1428736"/>
            <a:ext cx="3286148" cy="4429156"/>
          </a:xfrm>
          <a:prstGeom prst="rect">
            <a:avLst/>
          </a:prstGeom>
          <a:noFill/>
        </p:spPr>
      </p:pic>
    </p:spTree>
  </p:cSld>
  <p:clrMapOvr>
    <a:masterClrMapping/>
  </p:clrMapOvr>
  <p:transition advTm="15000">
    <p:pull dir="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66</TotalTime>
  <Words>212</Words>
  <Application>Microsoft Office PowerPoint</Application>
  <PresentationFormat>Presentación en pantalla (4:3)</PresentationFormat>
  <Paragraphs>17</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Metro</vt:lpstr>
      <vt:lpstr>MEDIOS DE COMUNICACIÓN   KATHERINE GUTIERREZ HERRERA  DEISY MICHEL QUICENO ZULUAGA  ONCE DOS   León Ángel Pérez López Lic. Lengua Castellana  INTITUCON EDUCATIVA ANTONIO DERKA SANTO DOMINGO  MEDELLIN 2014</vt:lpstr>
      <vt:lpstr>EL TELEFONO.</vt:lpstr>
      <vt:lpstr>LA RADIO.</vt:lpstr>
      <vt:lpstr>LA TELEVISION. </vt:lpstr>
      <vt:lpstr>EL PERIODICO.</vt:lpstr>
      <vt:lpstr>EL INTERNET.</vt:lpstr>
    </vt:vector>
  </TitlesOfParts>
  <Company>Secretaria de Educacion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MEDIOS DE COMUNICACIÓN   KATHERINE GUTIERREZ HERRERA  DEISY MICHEL QUICENO ZULUAGA  ONCE DOS   León Ángel Pérez López Lic. Lengua Castellana  INTITUCON EDUCATIVA ANTONIO DERKA SANTO DOMINGO  MEDELLIN 2014</dc:title>
  <dc:creator>INSTITUCION EDUCATIVA INEM JOSE FELIX RESTREPO</dc:creator>
  <cp:lastModifiedBy>usuario</cp:lastModifiedBy>
  <cp:revision>8</cp:revision>
  <dcterms:created xsi:type="dcterms:W3CDTF">2014-07-22T19:01:00Z</dcterms:created>
  <dcterms:modified xsi:type="dcterms:W3CDTF">2014-07-26T22:20:03Z</dcterms:modified>
</cp:coreProperties>
</file>