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43779-44D3-45D3-B9FD-D1BAB2F4ED79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5E96C-EA3D-4C77-B8F7-6868FC2AC65D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5643601"/>
          </a:xfrm>
        </p:spPr>
        <p:txBody>
          <a:bodyPr>
            <a:normAutofit/>
          </a:bodyPr>
          <a:lstStyle/>
          <a:p>
            <a: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ELEMENTOS Y FUNCIONES DE LA COMUNICACIÓN </a:t>
            </a:r>
            <a:b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MORALES GRAJALES. JULIAN DAVID </a:t>
            </a:r>
            <a:b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HERRERA M. ANDRES ANTONIO.</a:t>
            </a:r>
            <a:b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ZAPATA GOMEZ JUAN CAMILO .</a:t>
            </a:r>
            <a:b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ONCE DOS </a:t>
            </a:r>
            <a:b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León  Ángel  Pérez  López </a:t>
            </a:r>
            <a:b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Lic.  Lengua castellana </a:t>
            </a:r>
            <a:r>
              <a:rPr lang="es-ES_tradnl" dirty="0" smtClean="0">
                <a:solidFill>
                  <a:srgbClr val="FF0000"/>
                </a:solidFill>
              </a:rPr>
              <a:t/>
            </a:r>
            <a:br>
              <a:rPr lang="es-ES_tradnl" dirty="0" smtClean="0">
                <a:solidFill>
                  <a:srgbClr val="FF0000"/>
                </a:solidFill>
              </a:rPr>
            </a:br>
            <a:r>
              <a:rPr lang="es-ES_tradnl" dirty="0" smtClean="0">
                <a:solidFill>
                  <a:srgbClr val="FF0000"/>
                </a:solidFill>
              </a:rPr>
              <a:t/>
            </a:r>
            <a:br>
              <a:rPr lang="es-ES_tradnl" dirty="0" smtClean="0">
                <a:solidFill>
                  <a:srgbClr val="FF0000"/>
                </a:solidFill>
              </a:rPr>
            </a:br>
            <a:r>
              <a:rPr lang="es-ES_tradnl" dirty="0" smtClean="0">
                <a:solidFill>
                  <a:srgbClr val="FF0000"/>
                </a:solidFill>
              </a:rPr>
              <a:t/>
            </a:r>
            <a:br>
              <a:rPr lang="es-ES_tradnl" dirty="0" smtClean="0">
                <a:solidFill>
                  <a:srgbClr val="FF0000"/>
                </a:solidFill>
              </a:rPr>
            </a:br>
            <a:r>
              <a:rPr lang="es-ES_tradnl" sz="1600" dirty="0" smtClean="0">
                <a:solidFill>
                  <a:srgbClr val="FF0000"/>
                </a:solidFill>
              </a:rPr>
              <a:t>INSTITUCION EDUCATIVA  ANTONIO DERKA SANTO DOMINGO </a:t>
            </a:r>
            <a:r>
              <a:rPr lang="es-ES_tradnl" dirty="0">
                <a:solidFill>
                  <a:srgbClr val="FF0000"/>
                </a:solidFill>
              </a:rPr>
              <a:t/>
            </a:r>
            <a:br>
              <a:rPr lang="es-ES_tradnl" dirty="0">
                <a:solidFill>
                  <a:srgbClr val="FF0000"/>
                </a:solidFill>
              </a:rPr>
            </a:br>
            <a:r>
              <a:rPr lang="es-ES_tradnl" sz="1400" dirty="0" smtClean="0">
                <a:solidFill>
                  <a:srgbClr val="FF0000"/>
                </a:solidFill>
              </a:rPr>
              <a:t>MEDELLIN</a:t>
            </a:r>
            <a:r>
              <a:rPr lang="es-ES_tradnl" sz="1400" dirty="0" smtClean="0">
                <a:solidFill>
                  <a:schemeClr val="bg1"/>
                </a:solidFill>
              </a:rPr>
              <a:t/>
            </a:r>
            <a:br>
              <a:rPr lang="es-ES_tradnl" sz="1400" dirty="0" smtClean="0">
                <a:solidFill>
                  <a:schemeClr val="bg1"/>
                </a:solidFill>
              </a:rPr>
            </a:br>
            <a:r>
              <a:rPr lang="es-ES_tradnl" sz="1400" dirty="0" smtClean="0">
                <a:solidFill>
                  <a:srgbClr val="FF0000"/>
                </a:solidFill>
              </a:rPr>
              <a:t>2014 </a:t>
            </a:r>
            <a:r>
              <a:rPr lang="es-ES_tradnl" dirty="0" smtClean="0">
                <a:solidFill>
                  <a:schemeClr val="bg1"/>
                </a:solidFill>
              </a:rPr>
              <a:t/>
            </a:r>
            <a:br>
              <a:rPr lang="es-ES_tradnl" dirty="0" smtClean="0">
                <a:solidFill>
                  <a:schemeClr val="bg1"/>
                </a:solidFill>
              </a:rPr>
            </a:br>
            <a:endParaRPr lang="es-E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4083056"/>
          </a:xfrm>
        </p:spPr>
        <p:txBody>
          <a:bodyPr>
            <a:normAutofit fontScale="90000"/>
          </a:bodyPr>
          <a:lstStyle/>
          <a:p>
            <a:r>
              <a:rPr lang="es-ES_tradnl" sz="6600" dirty="0" smtClean="0">
                <a:solidFill>
                  <a:srgbClr val="FF0000"/>
                </a:solidFill>
              </a:rPr>
              <a:t>LOS ELEMENTOS DE LA COMUNICACIÓN MAS COMUNES SON LOS  SIEGUIENTES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0"/>
            <a:ext cx="6429420" cy="1162050"/>
          </a:xfrm>
        </p:spPr>
        <p:txBody>
          <a:bodyPr>
            <a:normAutofit/>
          </a:bodyPr>
          <a:lstStyle/>
          <a:p>
            <a:pPr algn="ctr"/>
            <a:r>
              <a:rPr lang="es-ES_tradnl" sz="4000" dirty="0" smtClean="0">
                <a:solidFill>
                  <a:srgbClr val="FF0000"/>
                </a:solidFill>
              </a:rPr>
              <a:t>EMISOR</a:t>
            </a:r>
            <a:r>
              <a:rPr lang="es-ES_tradnl" sz="4000" dirty="0" smtClean="0"/>
              <a:t> </a:t>
            </a:r>
            <a:endParaRPr lang="es-ES" sz="4000" dirty="0"/>
          </a:p>
        </p:txBody>
      </p:sp>
      <p:pic>
        <p:nvPicPr>
          <p:cNvPr id="5" name="4 Marcador de contenido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14744" y="2143116"/>
            <a:ext cx="5056216" cy="2528108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4282" y="1071546"/>
            <a:ext cx="3008313" cy="4775243"/>
          </a:xfrm>
        </p:spPr>
        <p:txBody>
          <a:bodyPr>
            <a:noAutofit/>
          </a:bodyPr>
          <a:lstStyle/>
          <a:p>
            <a:r>
              <a:rPr lang="es-ES" sz="2400" dirty="0" smtClean="0">
                <a:solidFill>
                  <a:srgbClr val="FFFF00"/>
                </a:solidFill>
              </a:rPr>
              <a:t>el emisor es aquel objeto </a:t>
            </a:r>
            <a:r>
              <a:rPr lang="es-ES" sz="2300" dirty="0" smtClean="0">
                <a:solidFill>
                  <a:srgbClr val="FFFF00"/>
                </a:solidFill>
              </a:rPr>
              <a:t>que</a:t>
            </a:r>
            <a:r>
              <a:rPr lang="es-ES" sz="2400" dirty="0" smtClean="0">
                <a:solidFill>
                  <a:srgbClr val="FFFF00"/>
                </a:solidFill>
              </a:rPr>
              <a:t> codifica el mensajes  y lo transmite a través de un canal  hasta un receptor, perceptor  y/u observado . En sentido más estricto, el emisor es aquella fuente que genera mensajes de interés o que reproduce una base de datos de la manera más fiel posible</a:t>
            </a:r>
            <a:endParaRPr lang="es-E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57422" y="0"/>
            <a:ext cx="3008313" cy="1162050"/>
          </a:xfrm>
        </p:spPr>
        <p:txBody>
          <a:bodyPr>
            <a:normAutofit/>
          </a:bodyPr>
          <a:lstStyle/>
          <a:p>
            <a:pPr algn="ctr"/>
            <a:r>
              <a:rPr lang="es-ES_tradnl" sz="4000" dirty="0" smtClean="0">
                <a:solidFill>
                  <a:srgbClr val="FF0000"/>
                </a:solidFill>
              </a:rPr>
              <a:t>receptor</a:t>
            </a:r>
            <a:endParaRPr lang="es-ES" sz="4000" dirty="0">
              <a:solidFill>
                <a:srgbClr val="FF0000"/>
              </a:solidFill>
            </a:endParaRPr>
          </a:p>
        </p:txBody>
      </p:sp>
      <p:pic>
        <p:nvPicPr>
          <p:cNvPr id="5" name="4 Marcador de contenido" descr="images (2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00562" y="1643050"/>
            <a:ext cx="3230021" cy="3929090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85720" y="1214422"/>
            <a:ext cx="3008313" cy="4691063"/>
          </a:xfrm>
        </p:spPr>
        <p:txBody>
          <a:bodyPr>
            <a:noAutofit/>
          </a:bodyPr>
          <a:lstStyle/>
          <a:p>
            <a:r>
              <a:rPr lang="es-ES" sz="2000" b="1" dirty="0">
                <a:solidFill>
                  <a:srgbClr val="FFFF00"/>
                </a:solidFill>
              </a:rPr>
              <a:t>Un receptor es una estructura de un ser vivo que detecta diferentes estímulos del medio y los transmite al sistema nervioso para que este genere una respuesta mediante un efector</a:t>
            </a:r>
            <a:r>
              <a:rPr lang="es-ES" sz="2000" b="1" dirty="0" smtClean="0">
                <a:solidFill>
                  <a:srgbClr val="FFFF00"/>
                </a:solidFill>
              </a:rPr>
              <a:t>. Para </a:t>
            </a:r>
            <a:r>
              <a:rPr lang="es-ES" sz="2000" b="1" dirty="0">
                <a:solidFill>
                  <a:srgbClr val="FFFF00"/>
                </a:solidFill>
              </a:rPr>
              <a:t>que se active el estímulo</a:t>
            </a:r>
            <a:r>
              <a:rPr lang="es-ES" sz="2000" b="1" dirty="0" smtClean="0">
                <a:solidFill>
                  <a:srgbClr val="FFFF00"/>
                </a:solidFill>
              </a:rPr>
              <a:t>,  debe </a:t>
            </a:r>
            <a:r>
              <a:rPr lang="es-ES" sz="2000" b="1" dirty="0">
                <a:solidFill>
                  <a:srgbClr val="FFFF00"/>
                </a:solidFill>
              </a:rPr>
              <a:t>superar la umbral de excitación. Los receptores son específicos, esto quiere decir que solo reciben un tipo de estimulo dependiendo del receptor como ejemplo el </a:t>
            </a:r>
            <a:r>
              <a:rPr lang="es-ES" sz="2000" b="1" dirty="0" smtClean="0">
                <a:solidFill>
                  <a:srgbClr val="FFFF00"/>
                </a:solidFill>
              </a:rPr>
              <a:t>foto receptor </a:t>
            </a:r>
            <a:r>
              <a:rPr lang="es-ES" sz="2000" b="1" dirty="0">
                <a:solidFill>
                  <a:srgbClr val="FFFF00"/>
                </a:solidFill>
              </a:rPr>
              <a:t>se estimula solo con luz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8926" y="285728"/>
            <a:ext cx="3008313" cy="1162050"/>
          </a:xfrm>
        </p:spPr>
        <p:txBody>
          <a:bodyPr>
            <a:normAutofit/>
          </a:bodyPr>
          <a:lstStyle/>
          <a:p>
            <a:pPr algn="ctr"/>
            <a:r>
              <a:rPr lang="es-ES_tradnl" sz="4000" dirty="0" smtClean="0">
                <a:solidFill>
                  <a:srgbClr val="FF0000"/>
                </a:solidFill>
              </a:rPr>
              <a:t>Código.</a:t>
            </a:r>
            <a:endParaRPr lang="es-ES" sz="4000" dirty="0">
              <a:solidFill>
                <a:srgbClr val="FF0000"/>
              </a:solidFill>
            </a:endParaRPr>
          </a:p>
        </p:txBody>
      </p:sp>
      <p:pic>
        <p:nvPicPr>
          <p:cNvPr id="5" name="4 Marcador de contenido" descr="images (3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86182" y="2285992"/>
            <a:ext cx="4208130" cy="2951972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4282" y="2357430"/>
            <a:ext cx="3008313" cy="2619385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rgbClr val="FFFF00"/>
                </a:solidFill>
              </a:rPr>
              <a:t> Conjunto o sistema de signos que el </a:t>
            </a:r>
            <a:r>
              <a:rPr lang="es-ES" sz="2800" dirty="0">
                <a:solidFill>
                  <a:srgbClr val="FFFF00"/>
                </a:solidFill>
              </a:rPr>
              <a:t>emisor</a:t>
            </a:r>
            <a:r>
              <a:rPr lang="es-ES" sz="2400" dirty="0">
                <a:solidFill>
                  <a:srgbClr val="FFFF00"/>
                </a:solidFill>
              </a:rPr>
              <a:t> utiliza para codificar el mensaje.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36" y="357166"/>
            <a:ext cx="3008313" cy="1162050"/>
          </a:xfrm>
        </p:spPr>
        <p:txBody>
          <a:bodyPr>
            <a:normAutofit/>
          </a:bodyPr>
          <a:lstStyle/>
          <a:p>
            <a:pPr algn="ctr"/>
            <a:r>
              <a:rPr lang="es-ES_tradnl" sz="4000" dirty="0" smtClean="0">
                <a:solidFill>
                  <a:srgbClr val="FF0000"/>
                </a:solidFill>
                <a:latin typeface="Adobe Caslon Pro Bold" pitchFamily="18" charset="0"/>
              </a:rPr>
              <a:t>Mensaje.</a:t>
            </a:r>
            <a:endParaRPr lang="es-ES" sz="4000" dirty="0">
              <a:solidFill>
                <a:srgbClr val="FF0000"/>
              </a:solidFill>
              <a:latin typeface="Adobe Caslon Pro Bold" pitchFamily="18" charset="0"/>
            </a:endParaRPr>
          </a:p>
        </p:txBody>
      </p:sp>
      <p:pic>
        <p:nvPicPr>
          <p:cNvPr id="5" name="4 Marcador de contenido" descr="mensaje8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35" y="3857628"/>
            <a:ext cx="3143271" cy="2541693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8596" y="2357431"/>
            <a:ext cx="3008313" cy="3286148"/>
          </a:xfrm>
        </p:spPr>
        <p:txBody>
          <a:bodyPr/>
          <a:lstStyle/>
          <a:p>
            <a:r>
              <a:rPr lang="es-ES" dirty="0"/>
              <a:t> </a:t>
            </a:r>
            <a:r>
              <a:rPr lang="es-ES" sz="2800" b="1" dirty="0">
                <a:solidFill>
                  <a:srgbClr val="FFFF00"/>
                </a:solidFill>
              </a:rPr>
              <a:t>La propia información que el emisor transmite.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dirty="0" smtClean="0">
                <a:solidFill>
                  <a:srgbClr val="FF0000"/>
                </a:solidFill>
              </a:rPr>
              <a:t>Canal.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7158" y="1428736"/>
            <a:ext cx="3008313" cy="4691063"/>
          </a:xfrm>
        </p:spPr>
        <p:txBody>
          <a:bodyPr>
            <a:normAutofit/>
          </a:bodyPr>
          <a:lstStyle/>
          <a:p>
            <a:r>
              <a:rPr lang="es-ES" sz="2000" b="1" dirty="0">
                <a:solidFill>
                  <a:srgbClr val="FFFF00"/>
                </a:solidFill>
              </a:rPr>
              <a:t>Elemento físico por donde el emisor transmite la información y que el receptor capta por los sentidos corporales. Se denomina canal tanto al medio natural (aire, luz) como al medio técnico empleado (imprenta, telegrafía, radio, teléfono, televisión, ordenador, etc.) y se perciben a través de los sentidos del receptor (oído, vista, tacto, olfato y gusto</a:t>
            </a:r>
            <a:r>
              <a:rPr lang="es-ES" sz="18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).</a:t>
            </a:r>
          </a:p>
        </p:txBody>
      </p:sp>
      <p:pic>
        <p:nvPicPr>
          <p:cNvPr id="7" name="6 Marcador de contenido" descr="canales-interno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86314" y="2786058"/>
            <a:ext cx="3986943" cy="31247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dirty="0" smtClean="0">
                <a:solidFill>
                  <a:srgbClr val="FF0000"/>
                </a:solidFill>
              </a:rPr>
              <a:t>contexto</a:t>
            </a:r>
            <a:endParaRPr lang="es-ES" sz="4000" dirty="0">
              <a:solidFill>
                <a:srgbClr val="FF0000"/>
              </a:solidFill>
            </a:endParaRPr>
          </a:p>
        </p:txBody>
      </p:sp>
      <p:pic>
        <p:nvPicPr>
          <p:cNvPr id="5" name="4 Marcador de contenido" descr="medios-comunicacio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19575" y="1396206"/>
            <a:ext cx="3822700" cy="3606800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2400" b="1" dirty="0">
                <a:solidFill>
                  <a:srgbClr val="FFFF00"/>
                </a:solidFill>
              </a:rPr>
              <a:t>Circunstancias temporales, espaciales y socioculturales que rodean el hecho o acto comunicativo y que permiten comprender el mensaje en su justa medida.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130</Words>
  <Application>Microsoft Office PowerPoint</Application>
  <PresentationFormat>Presentación en pantalla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ELEMENTOS Y FUNCIONES DE LA COMUNICACIÓN      MORALES GRAJALES. JULIAN DAVID  HERRERA M. ANDRES ANTONIO. ZAPATA GOMEZ JUAN CAMILO . ONCE DOS      León  Ángel  Pérez  López  Lic.  Lengua castellana    INSTITUCION EDUCATIVA  ANTONIO DERKA SANTO DOMINGO  MEDELLIN 2014  </vt:lpstr>
      <vt:lpstr>LOS ELEMENTOS DE LA COMUNICACIÓN MAS COMUNES SON LOS  SIEGUIENTES </vt:lpstr>
      <vt:lpstr>EMISOR </vt:lpstr>
      <vt:lpstr>receptor</vt:lpstr>
      <vt:lpstr>Código.</vt:lpstr>
      <vt:lpstr>Mensaje.</vt:lpstr>
      <vt:lpstr>Canal.</vt:lpstr>
      <vt:lpstr>contexto</vt:lpstr>
    </vt:vector>
  </TitlesOfParts>
  <Company>Secretaria de Educacion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ELEMENTOS Y FUNCIONES DE LA COMUNICACIÓN    MORALES GRAJALES. JULIAN DAVID  HERRERA M. ANDRES ANTONIO. ONCE DOS   León  Ángel  Pérez  López  Lic.  Lengua castellana    i</dc:title>
  <dc:creator>INSTITUCION EDUCATIVA INEM JOSE FELIX RESTREPO</dc:creator>
  <cp:lastModifiedBy>usuario</cp:lastModifiedBy>
  <cp:revision>9</cp:revision>
  <dcterms:created xsi:type="dcterms:W3CDTF">2014-07-22T18:43:58Z</dcterms:created>
  <dcterms:modified xsi:type="dcterms:W3CDTF">2014-07-26T22:06:28Z</dcterms:modified>
</cp:coreProperties>
</file>