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3" d="100"/>
          <a:sy n="53" d="100"/>
        </p:scale>
        <p:origin x="-996"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D0D88639-D63F-4323-ABBD-D357E9130890}" type="datetimeFigureOut">
              <a:rPr lang="es-ES" smtClean="0"/>
              <a:t>26/07/2014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3963B6A-B6D1-4650-AB61-41B8926D474C}" type="slidenum">
              <a:rPr lang="es-ES" smtClean="0"/>
              <a:t>‹Nº›</a:t>
            </a:fld>
            <a:endParaRPr lang="es-ES"/>
          </a:p>
        </p:txBody>
      </p:sp>
    </p:spTree>
  </p:cSld>
  <p:clrMapOvr>
    <a:masterClrMapping/>
  </p:clrMapOvr>
  <p:transition spd="med">
    <p:sndAc>
      <p:stSnd>
        <p:snd r:embed="rId1" name="explode.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0D88639-D63F-4323-ABBD-D357E9130890}" type="datetimeFigureOut">
              <a:rPr lang="es-ES" smtClean="0"/>
              <a:t>26/07/2014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3963B6A-B6D1-4650-AB61-41B8926D474C}" type="slidenum">
              <a:rPr lang="es-ES" smtClean="0"/>
              <a:t>‹Nº›</a:t>
            </a:fld>
            <a:endParaRPr lang="es-ES"/>
          </a:p>
        </p:txBody>
      </p:sp>
    </p:spTree>
  </p:cSld>
  <p:clrMapOvr>
    <a:masterClrMapping/>
  </p:clrMapOvr>
  <p:transition spd="med">
    <p:sndAc>
      <p:stSnd>
        <p:snd r:embed="rId1" name="explode.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0D88639-D63F-4323-ABBD-D357E9130890}" type="datetimeFigureOut">
              <a:rPr lang="es-ES" smtClean="0"/>
              <a:t>26/07/2014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3963B6A-B6D1-4650-AB61-41B8926D474C}" type="slidenum">
              <a:rPr lang="es-ES" smtClean="0"/>
              <a:t>‹Nº›</a:t>
            </a:fld>
            <a:endParaRPr lang="es-ES"/>
          </a:p>
        </p:txBody>
      </p:sp>
    </p:spTree>
  </p:cSld>
  <p:clrMapOvr>
    <a:masterClrMapping/>
  </p:clrMapOvr>
  <p:transition spd="med">
    <p:sndAc>
      <p:stSnd>
        <p:snd r:embed="rId1" name="explode.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0D88639-D63F-4323-ABBD-D357E9130890}" type="datetimeFigureOut">
              <a:rPr lang="es-ES" smtClean="0"/>
              <a:t>26/07/2014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3963B6A-B6D1-4650-AB61-41B8926D474C}" type="slidenum">
              <a:rPr lang="es-ES" smtClean="0"/>
              <a:t>‹Nº›</a:t>
            </a:fld>
            <a:endParaRPr lang="es-ES"/>
          </a:p>
        </p:txBody>
      </p:sp>
    </p:spTree>
  </p:cSld>
  <p:clrMapOvr>
    <a:masterClrMapping/>
  </p:clrMapOvr>
  <p:transition spd="med">
    <p:sndAc>
      <p:stSnd>
        <p:snd r:embed="rId1" name="explode.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0D88639-D63F-4323-ABBD-D357E9130890}" type="datetimeFigureOut">
              <a:rPr lang="es-ES" smtClean="0"/>
              <a:t>26/07/2014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3963B6A-B6D1-4650-AB61-41B8926D474C}" type="slidenum">
              <a:rPr lang="es-ES" smtClean="0"/>
              <a:t>‹Nº›</a:t>
            </a:fld>
            <a:endParaRPr lang="es-ES"/>
          </a:p>
        </p:txBody>
      </p:sp>
    </p:spTree>
  </p:cSld>
  <p:clrMapOvr>
    <a:masterClrMapping/>
  </p:clrMapOvr>
  <p:transition spd="med">
    <p:sndAc>
      <p:stSnd>
        <p:snd r:embed="rId1" name="explode.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D0D88639-D63F-4323-ABBD-D357E9130890}" type="datetimeFigureOut">
              <a:rPr lang="es-ES" smtClean="0"/>
              <a:t>26/07/2014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33963B6A-B6D1-4650-AB61-41B8926D474C}" type="slidenum">
              <a:rPr lang="es-ES" smtClean="0"/>
              <a:t>‹Nº›</a:t>
            </a:fld>
            <a:endParaRPr lang="es-ES"/>
          </a:p>
        </p:txBody>
      </p:sp>
    </p:spTree>
  </p:cSld>
  <p:clrMapOvr>
    <a:masterClrMapping/>
  </p:clrMapOvr>
  <p:transition spd="med">
    <p:sndAc>
      <p:stSnd>
        <p:snd r:embed="rId1" name="explode.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D0D88639-D63F-4323-ABBD-D357E9130890}" type="datetimeFigureOut">
              <a:rPr lang="es-ES" smtClean="0"/>
              <a:t>26/07/2014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33963B6A-B6D1-4650-AB61-41B8926D474C}" type="slidenum">
              <a:rPr lang="es-ES" smtClean="0"/>
              <a:t>‹Nº›</a:t>
            </a:fld>
            <a:endParaRPr lang="es-ES"/>
          </a:p>
        </p:txBody>
      </p:sp>
    </p:spTree>
  </p:cSld>
  <p:clrMapOvr>
    <a:masterClrMapping/>
  </p:clrMapOvr>
  <p:transition spd="med">
    <p:sndAc>
      <p:stSnd>
        <p:snd r:embed="rId1" name="explode.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D0D88639-D63F-4323-ABBD-D357E9130890}" type="datetimeFigureOut">
              <a:rPr lang="es-ES" smtClean="0"/>
              <a:t>26/07/2014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33963B6A-B6D1-4650-AB61-41B8926D474C}" type="slidenum">
              <a:rPr lang="es-ES" smtClean="0"/>
              <a:t>‹Nº›</a:t>
            </a:fld>
            <a:endParaRPr lang="es-ES"/>
          </a:p>
        </p:txBody>
      </p:sp>
    </p:spTree>
  </p:cSld>
  <p:clrMapOvr>
    <a:masterClrMapping/>
  </p:clrMapOvr>
  <p:transition spd="med">
    <p:sndAc>
      <p:stSnd>
        <p:snd r:embed="rId1" name="explode.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0D88639-D63F-4323-ABBD-D357E9130890}" type="datetimeFigureOut">
              <a:rPr lang="es-ES" smtClean="0"/>
              <a:t>26/07/2014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33963B6A-B6D1-4650-AB61-41B8926D474C}" type="slidenum">
              <a:rPr lang="es-ES" smtClean="0"/>
              <a:t>‹Nº›</a:t>
            </a:fld>
            <a:endParaRPr lang="es-ES"/>
          </a:p>
        </p:txBody>
      </p:sp>
    </p:spTree>
  </p:cSld>
  <p:clrMapOvr>
    <a:masterClrMapping/>
  </p:clrMapOvr>
  <p:transition spd="med">
    <p:sndAc>
      <p:stSnd>
        <p:snd r:embed="rId1" name="explode.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0D88639-D63F-4323-ABBD-D357E9130890}" type="datetimeFigureOut">
              <a:rPr lang="es-ES" smtClean="0"/>
              <a:t>26/07/2014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33963B6A-B6D1-4650-AB61-41B8926D474C}" type="slidenum">
              <a:rPr lang="es-ES" smtClean="0"/>
              <a:t>‹Nº›</a:t>
            </a:fld>
            <a:endParaRPr lang="es-ES"/>
          </a:p>
        </p:txBody>
      </p:sp>
    </p:spTree>
  </p:cSld>
  <p:clrMapOvr>
    <a:masterClrMapping/>
  </p:clrMapOvr>
  <p:transition spd="med">
    <p:sndAc>
      <p:stSnd>
        <p:snd r:embed="rId1" name="explode.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0D88639-D63F-4323-ABBD-D357E9130890}" type="datetimeFigureOut">
              <a:rPr lang="es-ES" smtClean="0"/>
              <a:t>26/07/2014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33963B6A-B6D1-4650-AB61-41B8926D474C}" type="slidenum">
              <a:rPr lang="es-ES" smtClean="0"/>
              <a:t>‹Nº›</a:t>
            </a:fld>
            <a:endParaRPr lang="es-ES"/>
          </a:p>
        </p:txBody>
      </p:sp>
    </p:spTree>
  </p:cSld>
  <p:clrMapOvr>
    <a:masterClrMapping/>
  </p:clrMapOvr>
  <p:transition spd="med">
    <p:sndAc>
      <p:stSnd>
        <p:snd r:embed="rId1" name="explode.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D88639-D63F-4323-ABBD-D357E9130890}" type="datetimeFigureOut">
              <a:rPr lang="es-ES" smtClean="0"/>
              <a:t>26/07/2014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963B6A-B6D1-4650-AB61-41B8926D474C}"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spd="med">
    <p:sndAc>
      <p:stSnd>
        <p:snd r:embed="rId13" name="explode.wav"/>
      </p:stSnd>
    </p:sndAc>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image" Target="../media/image5.gif"/><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hyperlink" Target="http://www.importancia.org/comunicacion.php" TargetMode="External"/><Relationship Id="rId4" Type="http://schemas.openxmlformats.org/officeDocument/2006/relationships/hyperlink" Target="http://www.importancia.org/medios-de-comunicacion.php"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image" Target="../media/image11.gif"/><Relationship Id="rId5" Type="http://schemas.openxmlformats.org/officeDocument/2006/relationships/hyperlink" Target="http://www.importancia.org/informacion.php" TargetMode="External"/><Relationship Id="rId4" Type="http://schemas.openxmlformats.org/officeDocument/2006/relationships/hyperlink" Target="http://www.importancia.org/comunicacion.php"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Imagen" descr="imagen_luz_blog.jpg"/>
          <p:cNvPicPr>
            <a:picLocks noChangeAspect="1"/>
          </p:cNvPicPr>
          <p:nvPr/>
        </p:nvPicPr>
        <p:blipFill>
          <a:blip r:embed="rId3"/>
          <a:stretch>
            <a:fillRect/>
          </a:stretch>
        </p:blipFill>
        <p:spPr>
          <a:xfrm>
            <a:off x="0" y="0"/>
            <a:ext cx="9149549" cy="6858000"/>
          </a:xfrm>
          <a:prstGeom prst="rect">
            <a:avLst/>
          </a:prstGeom>
        </p:spPr>
      </p:pic>
      <p:sp>
        <p:nvSpPr>
          <p:cNvPr id="4" name="3 Título"/>
          <p:cNvSpPr>
            <a:spLocks noGrp="1"/>
          </p:cNvSpPr>
          <p:nvPr>
            <p:ph type="ctrTitle"/>
          </p:nvPr>
        </p:nvSpPr>
        <p:spPr>
          <a:xfrm>
            <a:off x="685800" y="1428737"/>
            <a:ext cx="7772400" cy="1643073"/>
          </a:xfrm>
        </p:spPr>
        <p:txBody>
          <a:bodyPr>
            <a:normAutofit fontScale="90000"/>
          </a:bodyPr>
          <a:lstStyle/>
          <a:p>
            <a:r>
              <a:rPr lang="es-ES_tradnl" sz="2700" dirty="0" smtClean="0">
                <a:solidFill>
                  <a:schemeClr val="bg1"/>
                </a:solidFill>
              </a:rPr>
              <a:t>MEDIOS DE COMUNICACIÓN</a:t>
            </a:r>
            <a:br>
              <a:rPr lang="es-ES_tradnl" sz="2700" dirty="0" smtClean="0">
                <a:solidFill>
                  <a:schemeClr val="bg1"/>
                </a:solidFill>
              </a:rPr>
            </a:br>
            <a:r>
              <a:rPr lang="es-ES_tradnl" sz="2700" dirty="0" smtClean="0">
                <a:solidFill>
                  <a:schemeClr val="bg1"/>
                </a:solidFill>
              </a:rPr>
              <a:t/>
            </a:r>
            <a:br>
              <a:rPr lang="es-ES_tradnl" sz="2700" dirty="0" smtClean="0">
                <a:solidFill>
                  <a:schemeClr val="bg1"/>
                </a:solidFill>
              </a:rPr>
            </a:br>
            <a:r>
              <a:rPr lang="es-ES_tradnl" sz="2700" dirty="0" smtClean="0">
                <a:solidFill>
                  <a:schemeClr val="bg1"/>
                </a:solidFill>
              </a:rPr>
              <a:t>KATHERINE FRANCO FARIA</a:t>
            </a:r>
            <a:br>
              <a:rPr lang="es-ES_tradnl" sz="2700" dirty="0" smtClean="0">
                <a:solidFill>
                  <a:schemeClr val="bg1"/>
                </a:solidFill>
              </a:rPr>
            </a:br>
            <a:r>
              <a:rPr lang="es-ES_tradnl" sz="2700" dirty="0" smtClean="0">
                <a:solidFill>
                  <a:schemeClr val="bg1"/>
                </a:solidFill>
              </a:rPr>
              <a:t>JENIFFER SERNA JARAMILLO</a:t>
            </a:r>
            <a:br>
              <a:rPr lang="es-ES_tradnl" sz="2700" dirty="0" smtClean="0">
                <a:solidFill>
                  <a:schemeClr val="bg1"/>
                </a:solidFill>
              </a:rPr>
            </a:br>
            <a:r>
              <a:rPr lang="es-ES_tradnl" sz="2700" dirty="0" smtClean="0">
                <a:solidFill>
                  <a:schemeClr val="bg1"/>
                </a:solidFill>
              </a:rPr>
              <a:t/>
            </a:r>
            <a:br>
              <a:rPr lang="es-ES_tradnl" sz="2700" dirty="0" smtClean="0">
                <a:solidFill>
                  <a:schemeClr val="bg1"/>
                </a:solidFill>
              </a:rPr>
            </a:br>
            <a:r>
              <a:rPr lang="es-ES_tradnl" sz="2700" dirty="0" smtClean="0">
                <a:solidFill>
                  <a:schemeClr val="bg1"/>
                </a:solidFill>
              </a:rPr>
              <a:t>ONCE DOS</a:t>
            </a:r>
            <a:r>
              <a:rPr lang="es-ES_tradnl" dirty="0" smtClean="0">
                <a:solidFill>
                  <a:schemeClr val="bg1"/>
                </a:solidFill>
              </a:rPr>
              <a:t/>
            </a:r>
            <a:br>
              <a:rPr lang="es-ES_tradnl" dirty="0" smtClean="0">
                <a:solidFill>
                  <a:schemeClr val="bg1"/>
                </a:solidFill>
              </a:rPr>
            </a:br>
            <a:endParaRPr lang="es-ES" dirty="0">
              <a:solidFill>
                <a:schemeClr val="bg1"/>
              </a:solidFill>
            </a:endParaRPr>
          </a:p>
        </p:txBody>
      </p:sp>
      <p:sp>
        <p:nvSpPr>
          <p:cNvPr id="5" name="4 Subtítulo"/>
          <p:cNvSpPr>
            <a:spLocks noGrp="1"/>
          </p:cNvSpPr>
          <p:nvPr>
            <p:ph type="subTitle" idx="1"/>
          </p:nvPr>
        </p:nvSpPr>
        <p:spPr>
          <a:xfrm>
            <a:off x="1371600" y="3886200"/>
            <a:ext cx="6400800" cy="2686072"/>
          </a:xfrm>
        </p:spPr>
        <p:txBody>
          <a:bodyPr>
            <a:normAutofit fontScale="25000" lnSpcReduction="20000"/>
          </a:bodyPr>
          <a:lstStyle/>
          <a:p>
            <a:r>
              <a:rPr lang="es-ES_tradnl" sz="8000" dirty="0" smtClean="0">
                <a:solidFill>
                  <a:schemeClr val="bg1"/>
                </a:solidFill>
                <a:latin typeface="Arial" pitchFamily="34" charset="0"/>
                <a:cs typeface="Arial" pitchFamily="34" charset="0"/>
              </a:rPr>
              <a:t>León Ángel Pérez López</a:t>
            </a:r>
          </a:p>
          <a:p>
            <a:endParaRPr lang="es-ES_tradnl" sz="8000" dirty="0" smtClean="0">
              <a:solidFill>
                <a:schemeClr val="bg1"/>
              </a:solidFill>
              <a:latin typeface="Arial" pitchFamily="34" charset="0"/>
              <a:cs typeface="Arial" pitchFamily="34" charset="0"/>
            </a:endParaRPr>
          </a:p>
          <a:p>
            <a:endParaRPr lang="es-ES_tradnl" sz="8000" dirty="0" smtClean="0">
              <a:solidFill>
                <a:schemeClr val="bg1"/>
              </a:solidFill>
              <a:latin typeface="Arial" pitchFamily="34" charset="0"/>
              <a:cs typeface="Arial" pitchFamily="34" charset="0"/>
            </a:endParaRPr>
          </a:p>
          <a:p>
            <a:endParaRPr lang="es-ES_tradnl" sz="8000" dirty="0">
              <a:solidFill>
                <a:schemeClr val="bg1"/>
              </a:solidFill>
              <a:latin typeface="Arial" pitchFamily="34" charset="0"/>
              <a:cs typeface="Arial" pitchFamily="34" charset="0"/>
            </a:endParaRPr>
          </a:p>
          <a:p>
            <a:endParaRPr lang="es-ES_tradnl" sz="8000" dirty="0" smtClean="0">
              <a:solidFill>
                <a:schemeClr val="bg1"/>
              </a:solidFill>
              <a:latin typeface="Arial" pitchFamily="34" charset="0"/>
              <a:cs typeface="Arial" pitchFamily="34" charset="0"/>
            </a:endParaRPr>
          </a:p>
          <a:p>
            <a:r>
              <a:rPr lang="es-ES_tradnl" sz="8000" dirty="0" smtClean="0">
                <a:solidFill>
                  <a:schemeClr val="bg1"/>
                </a:solidFill>
                <a:latin typeface="Arial" pitchFamily="34" charset="0"/>
                <a:cs typeface="Arial" pitchFamily="34" charset="0"/>
              </a:rPr>
              <a:t>INSTITUCION EDUCATIVA ANTONIO DERKA </a:t>
            </a:r>
          </a:p>
          <a:p>
            <a:r>
              <a:rPr lang="es-ES_tradnl" sz="8000" dirty="0" smtClean="0">
                <a:solidFill>
                  <a:schemeClr val="bg1"/>
                </a:solidFill>
                <a:latin typeface="Arial" pitchFamily="34" charset="0"/>
                <a:cs typeface="Arial" pitchFamily="34" charset="0"/>
              </a:rPr>
              <a:t>SANTO DOMINGO</a:t>
            </a:r>
          </a:p>
          <a:p>
            <a:r>
              <a:rPr lang="es-ES_tradnl" sz="8000" dirty="0" smtClean="0">
                <a:solidFill>
                  <a:schemeClr val="bg1"/>
                </a:solidFill>
                <a:latin typeface="Arial" pitchFamily="34" charset="0"/>
                <a:cs typeface="Arial" pitchFamily="34" charset="0"/>
              </a:rPr>
              <a:t>MEDELLIN </a:t>
            </a:r>
          </a:p>
          <a:p>
            <a:r>
              <a:rPr lang="es-ES_tradnl" sz="8000" dirty="0" smtClean="0">
                <a:solidFill>
                  <a:schemeClr val="tx1"/>
                </a:solidFill>
                <a:latin typeface="Arial" pitchFamily="34" charset="0"/>
                <a:cs typeface="Arial" pitchFamily="34" charset="0"/>
              </a:rPr>
              <a:t>2014</a:t>
            </a:r>
          </a:p>
          <a:p>
            <a:endParaRPr lang="es-ES" dirty="0"/>
          </a:p>
        </p:txBody>
      </p:sp>
    </p:spTree>
  </p:cSld>
  <p:clrMapOvr>
    <a:masterClrMapping/>
  </p:clrMapOvr>
  <p:transition spd="med">
    <p:dissolve/>
    <p:sndAc>
      <p:stSnd>
        <p:snd r:embed="rId2" name="explode.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7 Imagen" descr="images (2).jpg"/>
          <p:cNvPicPr>
            <a:picLocks noChangeAspect="1"/>
          </p:cNvPicPr>
          <p:nvPr/>
        </p:nvPicPr>
        <p:blipFill>
          <a:blip r:embed="rId3"/>
          <a:stretch>
            <a:fillRect/>
          </a:stretch>
        </p:blipFill>
        <p:spPr>
          <a:xfrm>
            <a:off x="0" y="1"/>
            <a:ext cx="9144000" cy="6858000"/>
          </a:xfrm>
          <a:prstGeom prst="rect">
            <a:avLst/>
          </a:prstGeom>
        </p:spPr>
      </p:pic>
      <p:pic>
        <p:nvPicPr>
          <p:cNvPr id="7" name="6 Imagen" descr="images (1).jpg"/>
          <p:cNvPicPr>
            <a:picLocks noChangeAspect="1"/>
          </p:cNvPicPr>
          <p:nvPr/>
        </p:nvPicPr>
        <p:blipFill>
          <a:blip r:embed="rId4"/>
          <a:stretch>
            <a:fillRect/>
          </a:stretch>
        </p:blipFill>
        <p:spPr>
          <a:xfrm rot="20506498">
            <a:off x="6317752" y="4937892"/>
            <a:ext cx="2619375" cy="1743075"/>
          </a:xfrm>
          <a:prstGeom prst="rect">
            <a:avLst/>
          </a:prstGeom>
        </p:spPr>
      </p:pic>
      <p:pic>
        <p:nvPicPr>
          <p:cNvPr id="6" name="5 Imagen" descr="316qLBBuyrL._SS400_[1].jpg"/>
          <p:cNvPicPr>
            <a:picLocks noChangeAspect="1"/>
          </p:cNvPicPr>
          <p:nvPr/>
        </p:nvPicPr>
        <p:blipFill>
          <a:blip r:embed="rId5"/>
          <a:stretch>
            <a:fillRect/>
          </a:stretch>
        </p:blipFill>
        <p:spPr>
          <a:xfrm rot="18284940">
            <a:off x="3636208" y="4636349"/>
            <a:ext cx="2152650" cy="2152650"/>
          </a:xfrm>
          <a:prstGeom prst="rect">
            <a:avLst/>
          </a:prstGeom>
        </p:spPr>
      </p:pic>
      <p:pic>
        <p:nvPicPr>
          <p:cNvPr id="5" name="4 Imagen" descr="ca1503-4.gif"/>
          <p:cNvPicPr>
            <a:picLocks noChangeAspect="1"/>
          </p:cNvPicPr>
          <p:nvPr/>
        </p:nvPicPr>
        <p:blipFill>
          <a:blip r:embed="rId6"/>
          <a:stretch>
            <a:fillRect/>
          </a:stretch>
        </p:blipFill>
        <p:spPr>
          <a:xfrm rot="19515270">
            <a:off x="1159290" y="4592389"/>
            <a:ext cx="1819275" cy="2381250"/>
          </a:xfrm>
          <a:prstGeom prst="rect">
            <a:avLst/>
          </a:prstGeom>
        </p:spPr>
      </p:pic>
      <p:sp>
        <p:nvSpPr>
          <p:cNvPr id="2" name="1 Título"/>
          <p:cNvSpPr>
            <a:spLocks noGrp="1"/>
          </p:cNvSpPr>
          <p:nvPr>
            <p:ph type="title"/>
          </p:nvPr>
        </p:nvSpPr>
        <p:spPr>
          <a:xfrm>
            <a:off x="285720" y="214290"/>
            <a:ext cx="8534400" cy="758952"/>
          </a:xfrm>
        </p:spPr>
        <p:txBody>
          <a:bodyPr>
            <a:normAutofit fontScale="90000"/>
          </a:bodyPr>
          <a:lstStyle/>
          <a:p>
            <a:r>
              <a:rPr lang="es-ES_tradnl" dirty="0" smtClean="0">
                <a:solidFill>
                  <a:srgbClr val="FF0000"/>
                </a:solidFill>
              </a:rPr>
              <a:t>EL TELÉFONO</a:t>
            </a:r>
            <a:endParaRPr lang="es-ES" dirty="0">
              <a:solidFill>
                <a:srgbClr val="FF0000"/>
              </a:solidFill>
            </a:endParaRPr>
          </a:p>
        </p:txBody>
      </p:sp>
      <p:sp>
        <p:nvSpPr>
          <p:cNvPr id="3" name="2 Marcador de contenido"/>
          <p:cNvSpPr>
            <a:spLocks noGrp="1"/>
          </p:cNvSpPr>
          <p:nvPr>
            <p:ph idx="1"/>
          </p:nvPr>
        </p:nvSpPr>
        <p:spPr/>
        <p:txBody>
          <a:bodyPr>
            <a:normAutofit/>
          </a:bodyPr>
          <a:lstStyle/>
          <a:p>
            <a:pPr algn="just"/>
            <a:r>
              <a:rPr lang="es-ES" sz="2400" dirty="0" smtClean="0">
                <a:solidFill>
                  <a:schemeClr val="bg1"/>
                </a:solidFill>
              </a:rPr>
              <a:t>La importancia del teléfono es para estar comunicando a grandes distancias, es más fácil hablar por teléfono que mandar una carta en pocas palabras acorta las distancias entre una persona y otra.</a:t>
            </a:r>
          </a:p>
          <a:p>
            <a:pPr algn="just"/>
            <a:r>
              <a:rPr lang="es-ES" sz="2400" dirty="0" smtClean="0">
                <a:solidFill>
                  <a:schemeClr val="bg1"/>
                </a:solidFill>
              </a:rPr>
              <a:t>es parte vital de la vida cotidiana del humano en estos días en cualquier de sus modalidades mandar y recibir un mensaje en el mayor tiempo posible.</a:t>
            </a:r>
          </a:p>
          <a:p>
            <a:pPr>
              <a:buNone/>
            </a:pPr>
            <a:endParaRPr lang="es-ES" dirty="0"/>
          </a:p>
        </p:txBody>
      </p:sp>
    </p:spTree>
  </p:cSld>
  <p:clrMapOvr>
    <a:masterClrMapping/>
  </p:clrMapOvr>
  <p:transition spd="med">
    <p:wedge/>
    <p:sndAc>
      <p:stSnd>
        <p:snd r:embed="rId2" name="explode.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7 Imagen" descr="images (3).jpg"/>
          <p:cNvPicPr>
            <a:picLocks noChangeAspect="1"/>
          </p:cNvPicPr>
          <p:nvPr/>
        </p:nvPicPr>
        <p:blipFill>
          <a:blip r:embed="rId3"/>
          <a:stretch>
            <a:fillRect/>
          </a:stretch>
        </p:blipFill>
        <p:spPr>
          <a:xfrm>
            <a:off x="0" y="0"/>
            <a:ext cx="9144000" cy="6858000"/>
          </a:xfrm>
          <a:prstGeom prst="rect">
            <a:avLst/>
          </a:prstGeom>
        </p:spPr>
      </p:pic>
      <p:pic>
        <p:nvPicPr>
          <p:cNvPr id="5" name="4 Imagen" descr="equipo-de-musica-estilo-antiguo-nostalgia-con-radio-y-cd-marca-soundmaster-6103341z0.jpg"/>
          <p:cNvPicPr>
            <a:picLocks noChangeAspect="1"/>
          </p:cNvPicPr>
          <p:nvPr/>
        </p:nvPicPr>
        <p:blipFill>
          <a:blip r:embed="rId4"/>
          <a:stretch>
            <a:fillRect/>
          </a:stretch>
        </p:blipFill>
        <p:spPr>
          <a:xfrm rot="1911990">
            <a:off x="6410797" y="-94610"/>
            <a:ext cx="3333750" cy="2505075"/>
          </a:xfrm>
          <a:prstGeom prst="rect">
            <a:avLst/>
          </a:prstGeom>
        </p:spPr>
      </p:pic>
      <p:sp>
        <p:nvSpPr>
          <p:cNvPr id="2" name="1 Título"/>
          <p:cNvSpPr>
            <a:spLocks noGrp="1"/>
          </p:cNvSpPr>
          <p:nvPr>
            <p:ph type="title"/>
          </p:nvPr>
        </p:nvSpPr>
        <p:spPr/>
        <p:txBody>
          <a:bodyPr/>
          <a:lstStyle/>
          <a:p>
            <a:r>
              <a:rPr lang="es-ES_tradnl" dirty="0" smtClean="0">
                <a:solidFill>
                  <a:srgbClr val="FF0000"/>
                </a:solidFill>
              </a:rPr>
              <a:t>LA RADIO</a:t>
            </a:r>
            <a:endParaRPr lang="es-ES" dirty="0">
              <a:solidFill>
                <a:srgbClr val="FF0000"/>
              </a:solidFill>
            </a:endParaRPr>
          </a:p>
        </p:txBody>
      </p:sp>
      <p:sp>
        <p:nvSpPr>
          <p:cNvPr id="3" name="2 Marcador de contenido"/>
          <p:cNvSpPr>
            <a:spLocks noGrp="1"/>
          </p:cNvSpPr>
          <p:nvPr>
            <p:ph idx="1"/>
          </p:nvPr>
        </p:nvSpPr>
        <p:spPr/>
        <p:txBody>
          <a:bodyPr>
            <a:normAutofit fontScale="85000" lnSpcReduction="10000"/>
          </a:bodyPr>
          <a:lstStyle/>
          <a:p>
            <a:pPr algn="just"/>
            <a:r>
              <a:rPr lang="es-ES" sz="2600" dirty="0" smtClean="0"/>
              <a:t> </a:t>
            </a:r>
            <a:r>
              <a:rPr lang="es-ES" sz="2600" dirty="0" smtClean="0">
                <a:solidFill>
                  <a:schemeClr val="bg1"/>
                </a:solidFill>
              </a:rPr>
              <a:t>Importancia de la radio como medio de difusión, se concentra principalmente en la naturaleza de lo que ésta representa como medio en si, ya que, posee, una calidad intima de tu a tu, que la mayoría de los otros medios no tienen. </a:t>
            </a:r>
            <a:br>
              <a:rPr lang="es-ES" sz="2600" dirty="0" smtClean="0">
                <a:solidFill>
                  <a:schemeClr val="bg1"/>
                </a:solidFill>
              </a:rPr>
            </a:br>
            <a:r>
              <a:rPr lang="es-ES" sz="2600" dirty="0" smtClean="0">
                <a:solidFill>
                  <a:schemeClr val="bg1"/>
                </a:solidFill>
              </a:rPr>
              <a:t>Uno de los factores más importantes de la radio es que su costo de producción es menos elevado que el de los otros medios, estas características, a su vez, nos permiten utilizar diversos elementos creativos como voces, música y anunciadores en los comerciales.</a:t>
            </a:r>
            <a:br>
              <a:rPr lang="es-ES" sz="2600" dirty="0" smtClean="0">
                <a:solidFill>
                  <a:schemeClr val="bg1"/>
                </a:solidFill>
              </a:rPr>
            </a:br>
            <a:endParaRPr lang="es-ES" sz="2600" dirty="0" smtClean="0">
              <a:solidFill>
                <a:schemeClr val="bg1"/>
              </a:solidFill>
            </a:endParaRPr>
          </a:p>
          <a:p>
            <a:pPr algn="just"/>
            <a:r>
              <a:rPr lang="es-ES" sz="2600" dirty="0" smtClean="0">
                <a:solidFill>
                  <a:schemeClr val="bg1"/>
                </a:solidFill>
              </a:rPr>
              <a:t>Es un medio masivo y fue unos de los primeros inventos realizados por el hombre que se puede ejecutar desde cualquier parte del mundo y es un medio muy fácil.</a:t>
            </a:r>
            <a:r>
              <a:rPr lang="es-ES" dirty="0" smtClean="0">
                <a:solidFill>
                  <a:schemeClr val="bg1"/>
                </a:solidFill>
              </a:rPr>
              <a:t/>
            </a:r>
            <a:br>
              <a:rPr lang="es-ES" dirty="0" smtClean="0">
                <a:solidFill>
                  <a:schemeClr val="bg1"/>
                </a:solidFill>
              </a:rPr>
            </a:br>
            <a:endParaRPr lang="es-ES" dirty="0">
              <a:solidFill>
                <a:schemeClr val="bg1"/>
              </a:solidFill>
            </a:endParaRPr>
          </a:p>
        </p:txBody>
      </p:sp>
    </p:spTree>
  </p:cSld>
  <p:clrMapOvr>
    <a:masterClrMapping/>
  </p:clrMapOvr>
  <p:transition spd="med">
    <p:pull dir="rd"/>
    <p:sndAc>
      <p:stSnd>
        <p:snd r:embed="rId2" name="explode.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images (4).jpg"/>
          <p:cNvPicPr>
            <a:picLocks noChangeAspect="1"/>
          </p:cNvPicPr>
          <p:nvPr/>
        </p:nvPicPr>
        <p:blipFill>
          <a:blip r:embed="rId3"/>
          <a:stretch>
            <a:fillRect/>
          </a:stretch>
        </p:blipFill>
        <p:spPr>
          <a:xfrm>
            <a:off x="0" y="0"/>
            <a:ext cx="9144000" cy="6858000"/>
          </a:xfrm>
          <a:prstGeom prst="rect">
            <a:avLst/>
          </a:prstGeom>
        </p:spPr>
      </p:pic>
      <p:sp>
        <p:nvSpPr>
          <p:cNvPr id="2" name="1 Título"/>
          <p:cNvSpPr>
            <a:spLocks noGrp="1"/>
          </p:cNvSpPr>
          <p:nvPr>
            <p:ph type="title"/>
          </p:nvPr>
        </p:nvSpPr>
        <p:spPr>
          <a:xfrm>
            <a:off x="914400" y="274638"/>
            <a:ext cx="7772400" cy="1082660"/>
          </a:xfrm>
        </p:spPr>
        <p:txBody>
          <a:bodyPr>
            <a:normAutofit/>
          </a:bodyPr>
          <a:lstStyle/>
          <a:p>
            <a:pPr algn="just"/>
            <a:r>
              <a:rPr lang="es-ES_tradnl" dirty="0" smtClean="0">
                <a:solidFill>
                  <a:srgbClr val="FF0000"/>
                </a:solidFill>
              </a:rPr>
              <a:t>                 TELEVISIÓN</a:t>
            </a:r>
            <a:endParaRPr lang="es-ES" dirty="0">
              <a:solidFill>
                <a:srgbClr val="FF0000"/>
              </a:solidFill>
            </a:endParaRPr>
          </a:p>
        </p:txBody>
      </p:sp>
      <p:sp>
        <p:nvSpPr>
          <p:cNvPr id="3" name="2 Marcador de contenido"/>
          <p:cNvSpPr>
            <a:spLocks noGrp="1"/>
          </p:cNvSpPr>
          <p:nvPr>
            <p:ph idx="1"/>
          </p:nvPr>
        </p:nvSpPr>
        <p:spPr/>
        <p:txBody>
          <a:bodyPr>
            <a:normAutofit fontScale="70000" lnSpcReduction="20000"/>
          </a:bodyPr>
          <a:lstStyle/>
          <a:p>
            <a:r>
              <a:rPr lang="es-ES" dirty="0" smtClean="0"/>
              <a:t>La </a:t>
            </a:r>
            <a:r>
              <a:rPr lang="es-ES" dirty="0" smtClean="0">
                <a:solidFill>
                  <a:schemeClr val="bg1"/>
                </a:solidFill>
              </a:rPr>
              <a:t>televisión es uno de los </a:t>
            </a:r>
            <a:r>
              <a:rPr lang="es-ES" dirty="0" smtClean="0">
                <a:solidFill>
                  <a:schemeClr val="bg1"/>
                </a:solidFill>
                <a:hlinkClick r:id="rId4" tooltip="medios de comunicación"/>
              </a:rPr>
              <a:t>medios de comunicación</a:t>
            </a:r>
            <a:r>
              <a:rPr lang="es-ES" dirty="0" smtClean="0">
                <a:solidFill>
                  <a:schemeClr val="bg1"/>
                </a:solidFill>
              </a:rPr>
              <a:t> más importantes que ha existido y esto es así debido a que gracias a su gratuidad como también a su fácil acceso permite que millones de personas de todo el mundo puedan recurrir a él inmediata y fácilmente. La televisión es en muchos casos criticada por considerarse que ha reemplazado el interés de las personas por otras formas de </a:t>
            </a:r>
            <a:r>
              <a:rPr lang="es-ES" dirty="0" smtClean="0">
                <a:solidFill>
                  <a:schemeClr val="bg1"/>
                </a:solidFill>
                <a:hlinkClick r:id="rId5" tooltip="comunicación"/>
              </a:rPr>
              <a:t>comunicación</a:t>
            </a:r>
            <a:r>
              <a:rPr lang="es-ES" dirty="0" smtClean="0">
                <a:solidFill>
                  <a:schemeClr val="bg1"/>
                </a:solidFill>
              </a:rPr>
              <a:t> que pueden requerir más tiempo, que pueden parecer más aburridas o más lentas, etc. Sin embargo, la televisión permanece aún hoy en día (con el gran desarrollo de internet) como un medio de comunicación mundialmente accesible y cuya importancia radica en el hecho de que permite conocer noticias, entretiene y utiliza lenguajes accesibles para miles de personas en todas partes.</a:t>
            </a:r>
          </a:p>
          <a:p>
            <a:r>
              <a:rPr lang="es-ES" dirty="0" smtClean="0"/>
              <a:t/>
            </a:r>
            <a:br>
              <a:rPr lang="es-ES" dirty="0" smtClean="0"/>
            </a:br>
            <a:r>
              <a:rPr lang="es-ES" dirty="0" smtClean="0"/>
              <a:t/>
            </a:r>
            <a:br>
              <a:rPr lang="es-ES" dirty="0" smtClean="0"/>
            </a:br>
            <a:endParaRPr lang="es-ES" dirty="0"/>
          </a:p>
        </p:txBody>
      </p:sp>
      <p:pic>
        <p:nvPicPr>
          <p:cNvPr id="5" name="4 Imagen" descr="descarga.jpg"/>
          <p:cNvPicPr>
            <a:picLocks noChangeAspect="1"/>
          </p:cNvPicPr>
          <p:nvPr/>
        </p:nvPicPr>
        <p:blipFill>
          <a:blip r:embed="rId6"/>
          <a:stretch>
            <a:fillRect/>
          </a:stretch>
        </p:blipFill>
        <p:spPr>
          <a:xfrm>
            <a:off x="7143736" y="4919148"/>
            <a:ext cx="2000264" cy="1938852"/>
          </a:xfrm>
          <a:prstGeom prst="rect">
            <a:avLst/>
          </a:prstGeom>
        </p:spPr>
      </p:pic>
    </p:spTree>
  </p:cSld>
  <p:clrMapOvr>
    <a:masterClrMapping/>
  </p:clrMapOvr>
  <p:transition spd="med">
    <p:wheel spokes="3"/>
    <p:sndAc>
      <p:stSnd>
        <p:snd r:embed="rId2" name="explode.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images (5).jpg"/>
          <p:cNvPicPr>
            <a:picLocks noChangeAspect="1"/>
          </p:cNvPicPr>
          <p:nvPr/>
        </p:nvPicPr>
        <p:blipFill>
          <a:blip r:embed="rId3"/>
          <a:stretch>
            <a:fillRect/>
          </a:stretch>
        </p:blipFill>
        <p:spPr>
          <a:xfrm>
            <a:off x="0" y="0"/>
            <a:ext cx="9144000" cy="6858000"/>
          </a:xfrm>
          <a:prstGeom prst="rect">
            <a:avLst/>
          </a:prstGeom>
        </p:spPr>
      </p:pic>
      <p:sp>
        <p:nvSpPr>
          <p:cNvPr id="2" name="1 Título"/>
          <p:cNvSpPr>
            <a:spLocks noGrp="1"/>
          </p:cNvSpPr>
          <p:nvPr>
            <p:ph type="title"/>
          </p:nvPr>
        </p:nvSpPr>
        <p:spPr/>
        <p:txBody>
          <a:bodyPr/>
          <a:lstStyle/>
          <a:p>
            <a:pPr algn="just"/>
            <a:r>
              <a:rPr lang="es-ES_tradnl" dirty="0" smtClean="0">
                <a:solidFill>
                  <a:srgbClr val="FF0000"/>
                </a:solidFill>
              </a:rPr>
              <a:t>                   PERIÓDICO</a:t>
            </a:r>
            <a:endParaRPr lang="es-ES" dirty="0">
              <a:solidFill>
                <a:srgbClr val="FF0000"/>
              </a:solidFill>
            </a:endParaRPr>
          </a:p>
        </p:txBody>
      </p:sp>
      <p:sp>
        <p:nvSpPr>
          <p:cNvPr id="3" name="2 Marcador de contenido"/>
          <p:cNvSpPr>
            <a:spLocks noGrp="1"/>
          </p:cNvSpPr>
          <p:nvPr>
            <p:ph idx="1"/>
          </p:nvPr>
        </p:nvSpPr>
        <p:spPr/>
        <p:txBody>
          <a:bodyPr>
            <a:normAutofit fontScale="62500" lnSpcReduction="20000"/>
          </a:bodyPr>
          <a:lstStyle/>
          <a:p>
            <a:pPr algn="just"/>
            <a:r>
              <a:rPr lang="es-ES" dirty="0" smtClean="0">
                <a:solidFill>
                  <a:schemeClr val="bg1"/>
                </a:solidFill>
              </a:rPr>
              <a:t>El periódico es uno de los medios masivos de </a:t>
            </a:r>
            <a:r>
              <a:rPr lang="es-ES" dirty="0" smtClean="0">
                <a:solidFill>
                  <a:schemeClr val="bg1"/>
                </a:solidFill>
                <a:hlinkClick r:id="rId4" tooltip="comunicación"/>
              </a:rPr>
              <a:t>comunicación</a:t>
            </a:r>
            <a:r>
              <a:rPr lang="es-ES" dirty="0" smtClean="0">
                <a:solidFill>
                  <a:schemeClr val="bg1"/>
                </a:solidFill>
              </a:rPr>
              <a:t> más importante de la actualidad, especialmente en los últimos años que, con la asimilación de los soportes </a:t>
            </a:r>
            <a:r>
              <a:rPr lang="es-ES" dirty="0" err="1" smtClean="0">
                <a:solidFill>
                  <a:schemeClr val="bg1"/>
                </a:solidFill>
              </a:rPr>
              <a:t>tecnointelógicos</a:t>
            </a:r>
            <a:r>
              <a:rPr lang="es-ES" dirty="0" smtClean="0">
                <a:solidFill>
                  <a:schemeClr val="bg1"/>
                </a:solidFill>
              </a:rPr>
              <a:t> de internet ha sabido cosechar aún más seguidores. El periódico obtiene su nombre justamente de su característica principal: el hecho de que es publicado en períodos regulares de tiempo. Lo más común para un periódico en la actualidad es ser publicado de manera diaria, es decir día a día con nueva </a:t>
            </a:r>
            <a:r>
              <a:rPr lang="es-ES" dirty="0" smtClean="0">
                <a:solidFill>
                  <a:schemeClr val="bg1"/>
                </a:solidFill>
                <a:hlinkClick r:id="rId5" tooltip="información"/>
              </a:rPr>
              <a:t>información</a:t>
            </a:r>
            <a:r>
              <a:rPr lang="es-ES" dirty="0" smtClean="0">
                <a:solidFill>
                  <a:schemeClr val="bg1"/>
                </a:solidFill>
              </a:rPr>
              <a:t>. Sin embargo, algunos periódicos más especializados o de áreas profesionales pueden ser publicados de manera quincenal o mensual, también dependiendo de las necesidades del público o del tipo de información que se publique.</a:t>
            </a:r>
          </a:p>
          <a:p>
            <a:pPr algn="just"/>
            <a:r>
              <a:rPr lang="es-ES" dirty="0" smtClean="0">
                <a:solidFill>
                  <a:schemeClr val="bg1"/>
                </a:solidFill>
              </a:rPr>
              <a:t>Te informa de las noticias diarias procedentes de todo el mundo, museos o exposiciones para visitar, opiniones de grandes escritores y periodistas. Y así se potencia la faceta de lector de muchos que es lo único que leen</a:t>
            </a:r>
            <a:r>
              <a:rPr lang="es-ES" dirty="0" smtClean="0"/>
              <a:t>.</a:t>
            </a:r>
            <a:br>
              <a:rPr lang="es-ES" dirty="0" smtClean="0"/>
            </a:br>
            <a:endParaRPr lang="es-ES" dirty="0"/>
          </a:p>
        </p:txBody>
      </p:sp>
      <p:pic>
        <p:nvPicPr>
          <p:cNvPr id="5" name="4 Imagen" descr="periodico.gif"/>
          <p:cNvPicPr>
            <a:picLocks noChangeAspect="1"/>
          </p:cNvPicPr>
          <p:nvPr/>
        </p:nvPicPr>
        <p:blipFill>
          <a:blip r:embed="rId6"/>
          <a:stretch>
            <a:fillRect/>
          </a:stretch>
        </p:blipFill>
        <p:spPr>
          <a:xfrm>
            <a:off x="6000760" y="4995867"/>
            <a:ext cx="2067463" cy="1862133"/>
          </a:xfrm>
          <a:prstGeom prst="rect">
            <a:avLst/>
          </a:prstGeom>
        </p:spPr>
      </p:pic>
    </p:spTree>
  </p:cSld>
  <p:clrMapOvr>
    <a:masterClrMapping/>
  </p:clrMapOvr>
  <p:transition spd="med">
    <p:diamond/>
    <p:sndAc>
      <p:stSnd>
        <p:snd r:embed="rId2" name="explode.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uciernaga1.bmp"/>
          <p:cNvPicPr>
            <a:picLocks noChangeAspect="1"/>
          </p:cNvPicPr>
          <p:nvPr/>
        </p:nvPicPr>
        <p:blipFill>
          <a:blip r:embed="rId3"/>
          <a:stretch>
            <a:fillRect/>
          </a:stretch>
        </p:blipFill>
        <p:spPr>
          <a:xfrm>
            <a:off x="0" y="0"/>
            <a:ext cx="9144000" cy="6858000"/>
          </a:xfrm>
          <a:prstGeom prst="rect">
            <a:avLst/>
          </a:prstGeom>
        </p:spPr>
      </p:pic>
      <p:sp>
        <p:nvSpPr>
          <p:cNvPr id="2" name="1 Título"/>
          <p:cNvSpPr>
            <a:spLocks noGrp="1"/>
          </p:cNvSpPr>
          <p:nvPr>
            <p:ph type="title"/>
          </p:nvPr>
        </p:nvSpPr>
        <p:spPr/>
        <p:txBody>
          <a:bodyPr/>
          <a:lstStyle/>
          <a:p>
            <a:r>
              <a:rPr lang="es-ES_tradnl" dirty="0" smtClean="0">
                <a:solidFill>
                  <a:srgbClr val="FF0000"/>
                </a:solidFill>
              </a:rPr>
              <a:t> INTERNET</a:t>
            </a:r>
            <a:endParaRPr lang="es-ES" dirty="0">
              <a:solidFill>
                <a:srgbClr val="FF0000"/>
              </a:solidFill>
            </a:endParaRPr>
          </a:p>
        </p:txBody>
      </p:sp>
      <p:sp>
        <p:nvSpPr>
          <p:cNvPr id="3" name="2 Marcador de contenido"/>
          <p:cNvSpPr>
            <a:spLocks noGrp="1"/>
          </p:cNvSpPr>
          <p:nvPr>
            <p:ph idx="1"/>
          </p:nvPr>
        </p:nvSpPr>
        <p:spPr/>
        <p:txBody>
          <a:bodyPr>
            <a:normAutofit fontScale="70000" lnSpcReduction="20000"/>
          </a:bodyPr>
          <a:lstStyle/>
          <a:p>
            <a:pPr algn="just"/>
            <a:r>
              <a:rPr lang="es-ES" dirty="0" smtClean="0">
                <a:solidFill>
                  <a:schemeClr val="bg1"/>
                </a:solidFill>
              </a:rPr>
              <a:t>Algunas de las razones de su importancia e impacto son ,El acceso global y económico a un mundo de información, entretenimiento, conocimiento y de recursos digitales de todo tipo, La democratización de la información, Abaratamiento y agilización de las comunicaciones. El internet Ha transformado y hasta el momento sigue haciéndolo el estilo de vida de millones de personas en todo el mundo.</a:t>
            </a:r>
          </a:p>
          <a:p>
            <a:pPr algn="just"/>
            <a:r>
              <a:rPr lang="es-ES" dirty="0" smtClean="0">
                <a:solidFill>
                  <a:schemeClr val="bg1"/>
                </a:solidFill>
              </a:rPr>
              <a:t>La facilidad de podernos informar de cualquier cosa en el momento exacto de la búsqueda es impresionante. En las páginas Web podemos encontrar información concreta, y nos facilitan la fecha en la que se ha publicado el escrito. Casi todas las universidades y organismos de investigación tienen página Web, para que la gente que quiera encontrar información sobre ellas pueda hacerlo.</a:t>
            </a:r>
            <a:endParaRPr lang="es-ES" dirty="0">
              <a:solidFill>
                <a:schemeClr val="bg1"/>
              </a:solidFill>
            </a:endParaRPr>
          </a:p>
        </p:txBody>
      </p:sp>
      <p:pic>
        <p:nvPicPr>
          <p:cNvPr id="5" name="4 Imagen" descr="descarga (1).jpg"/>
          <p:cNvPicPr>
            <a:picLocks noChangeAspect="1"/>
          </p:cNvPicPr>
          <p:nvPr/>
        </p:nvPicPr>
        <p:blipFill>
          <a:blip r:embed="rId4"/>
          <a:stretch>
            <a:fillRect/>
          </a:stretch>
        </p:blipFill>
        <p:spPr>
          <a:xfrm rot="20548113">
            <a:off x="6354844" y="5171817"/>
            <a:ext cx="2357454" cy="1765815"/>
          </a:xfrm>
          <a:prstGeom prst="rect">
            <a:avLst/>
          </a:prstGeom>
        </p:spPr>
      </p:pic>
    </p:spTree>
  </p:cSld>
  <p:clrMapOvr>
    <a:masterClrMapping/>
  </p:clrMapOvr>
  <p:transition spd="med">
    <p:strips dir="rd"/>
    <p:sndAc>
      <p:stSnd>
        <p:snd r:embed="rId2" name="explode.wav"/>
      </p:stSnd>
    </p:sndAc>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TotalTime>
  <Words>286</Words>
  <Application>Microsoft Office PowerPoint</Application>
  <PresentationFormat>Presentación en pantalla (4:3)</PresentationFormat>
  <Paragraphs>25</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Tema de Office</vt:lpstr>
      <vt:lpstr>MEDIOS DE COMUNICACIÓN  KATHERINE FRANCO FARIA JENIFFER SERNA JARAMILLO  ONCE DOS </vt:lpstr>
      <vt:lpstr>EL TELÉFONO</vt:lpstr>
      <vt:lpstr>LA RADIO</vt:lpstr>
      <vt:lpstr>                 TELEVISIÓN</vt:lpstr>
      <vt:lpstr>                   PERIÓDICO</vt:lpstr>
      <vt:lpstr> INTERNET</vt:lpstr>
    </vt:vector>
  </TitlesOfParts>
  <Company>Secretaria de Educacion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MEDIOS DE COMUNICACIÓN  KATHERINE FRANCO FARIA JENIFFER SERNA JARAMILLO  ONCE DOS</dc:title>
  <dc:creator>INSTITUCION EDUCATIVA INEM JOSE FELIX RESTREPO</dc:creator>
  <cp:lastModifiedBy>usuario</cp:lastModifiedBy>
  <cp:revision>9</cp:revision>
  <dcterms:created xsi:type="dcterms:W3CDTF">2014-07-22T18:42:23Z</dcterms:created>
  <dcterms:modified xsi:type="dcterms:W3CDTF">2014-07-26T22:09:35Z</dcterms:modified>
</cp:coreProperties>
</file>