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99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48DAA5A-79E0-4EA2-81BB-D8493D9FDB46}" type="datetimeFigureOut">
              <a:rPr lang="es-ES" smtClean="0"/>
              <a:t>26/07/2014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517BA46-464E-466C-B9F1-1CAFD0E4610C}" type="slidenum">
              <a:rPr lang="es-ES" smtClean="0"/>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48DAA5A-79E0-4EA2-81BB-D8493D9FDB46}" type="datetimeFigureOut">
              <a:rPr lang="es-ES" smtClean="0"/>
              <a:t>26/07/2014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517BA46-464E-466C-B9F1-1CAFD0E4610C}"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48DAA5A-79E0-4EA2-81BB-D8493D9FDB46}" type="datetimeFigureOut">
              <a:rPr lang="es-ES" smtClean="0"/>
              <a:t>26/07/2014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517BA46-464E-466C-B9F1-1CAFD0E4610C}"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48DAA5A-79E0-4EA2-81BB-D8493D9FDB46}" type="datetimeFigureOut">
              <a:rPr lang="es-ES" smtClean="0"/>
              <a:t>26/07/2014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517BA46-464E-466C-B9F1-1CAFD0E4610C}" type="slidenum">
              <a:rPr lang="es-ES" smtClean="0"/>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48DAA5A-79E0-4EA2-81BB-D8493D9FDB46}" type="datetimeFigureOut">
              <a:rPr lang="es-ES" smtClean="0"/>
              <a:t>26/07/2014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517BA46-464E-466C-B9F1-1CAFD0E4610C}" type="slidenum">
              <a:rPr lang="es-ES" smtClean="0"/>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48DAA5A-79E0-4EA2-81BB-D8493D9FDB46}" type="datetimeFigureOut">
              <a:rPr lang="es-ES" smtClean="0"/>
              <a:t>26/07/2014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4517BA46-464E-466C-B9F1-1CAFD0E4610C}" type="slidenum">
              <a:rPr lang="es-ES" smtClean="0"/>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48DAA5A-79E0-4EA2-81BB-D8493D9FDB46}" type="datetimeFigureOut">
              <a:rPr lang="es-ES" smtClean="0"/>
              <a:t>26/07/2014</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4517BA46-464E-466C-B9F1-1CAFD0E4610C}"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48DAA5A-79E0-4EA2-81BB-D8493D9FDB46}" type="datetimeFigureOut">
              <a:rPr lang="es-ES" smtClean="0"/>
              <a:t>26/07/2014</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4517BA46-464E-466C-B9F1-1CAFD0E4610C}"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48DAA5A-79E0-4EA2-81BB-D8493D9FDB46}" type="datetimeFigureOut">
              <a:rPr lang="es-ES" smtClean="0"/>
              <a:t>26/07/2014</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4517BA46-464E-466C-B9F1-1CAFD0E4610C}"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48DAA5A-79E0-4EA2-81BB-D8493D9FDB46}" type="datetimeFigureOut">
              <a:rPr lang="es-ES" smtClean="0"/>
              <a:t>26/07/2014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4517BA46-464E-466C-B9F1-1CAFD0E4610C}" type="slidenum">
              <a:rPr lang="es-ES" smtClean="0"/>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48DAA5A-79E0-4EA2-81BB-D8493D9FDB46}" type="datetimeFigureOut">
              <a:rPr lang="es-ES" smtClean="0"/>
              <a:t>26/07/2014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4517BA46-464E-466C-B9F1-1CAFD0E4610C}" type="slidenum">
              <a:rPr lang="es-ES" smtClean="0"/>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162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8DAA5A-79E0-4EA2-81BB-D8493D9FDB46}" type="datetimeFigureOut">
              <a:rPr lang="es-ES" smtClean="0"/>
              <a:t>26/07/2014</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7BA46-464E-466C-B9F1-1CAFD0E4610C}" type="slidenum">
              <a:rPr lang="es-ES" smtClean="0"/>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Antonio_Meucci" TargetMode="External"/><Relationship Id="rId2" Type="http://schemas.openxmlformats.org/officeDocument/2006/relationships/audio" Target="../media/audio2.wav"/><Relationship Id="rId1" Type="http://schemas.openxmlformats.org/officeDocument/2006/relationships/slideLayout" Target="../slideLayouts/slideLayout5.xml"/><Relationship Id="rId6" Type="http://schemas.openxmlformats.org/officeDocument/2006/relationships/image" Target="../media/image1.jpeg"/><Relationship Id="rId5" Type="http://schemas.openxmlformats.org/officeDocument/2006/relationships/hyperlink" Target="http://es.wikipedia.org/wiki/Alexander_Graham_Bell" TargetMode="External"/><Relationship Id="rId4" Type="http://schemas.openxmlformats.org/officeDocument/2006/relationships/hyperlink" Target="http://es.wikipedia.org/wiki/1877"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3.wav"/><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4.wav"/><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es.wikipedia.org/wiki/Utah" TargetMode="External"/><Relationship Id="rId3" Type="http://schemas.openxmlformats.org/officeDocument/2006/relationships/hyperlink" Target="http://es.wikipedia.org/wiki/Internet_Protocol" TargetMode="External"/><Relationship Id="rId7" Type="http://schemas.openxmlformats.org/officeDocument/2006/relationships/hyperlink" Target="http://es.wikipedia.org/wiki/California" TargetMode="External"/><Relationship Id="rId2" Type="http://schemas.openxmlformats.org/officeDocument/2006/relationships/audio" Target="../media/audio5.wav"/><Relationship Id="rId1" Type="http://schemas.openxmlformats.org/officeDocument/2006/relationships/slideLayout" Target="../slideLayouts/slideLayout4.xml"/><Relationship Id="rId6" Type="http://schemas.openxmlformats.org/officeDocument/2006/relationships/hyperlink" Target="http://es.wikipedia.org/wiki/1969" TargetMode="External"/><Relationship Id="rId5" Type="http://schemas.openxmlformats.org/officeDocument/2006/relationships/hyperlink" Target="http://es.wikipedia.org/wiki/Heterog%C3%A9nea" TargetMode="External"/><Relationship Id="rId10" Type="http://schemas.openxmlformats.org/officeDocument/2006/relationships/image" Target="../media/image4.jpeg"/><Relationship Id="rId4" Type="http://schemas.openxmlformats.org/officeDocument/2006/relationships/hyperlink" Target="http://es.wikipedia.org/wiki/TCP/IP" TargetMode="External"/><Relationship Id="rId9" Type="http://schemas.openxmlformats.org/officeDocument/2006/relationships/hyperlink" Target="http://es.wikipedia.org/wiki/Mundo"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6.wav"/><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42910" y="500042"/>
            <a:ext cx="7772400" cy="1285884"/>
          </a:xfrm>
        </p:spPr>
        <p:txBody>
          <a:bodyPr>
            <a:normAutofit fontScale="90000"/>
          </a:bodyPr>
          <a:lstStyle/>
          <a:p>
            <a:r>
              <a:rPr lang="es-ES_tradnl" sz="3600" dirty="0" smtClean="0">
                <a:latin typeface="Arial" pitchFamily="34" charset="0"/>
                <a:cs typeface="Arial" pitchFamily="34" charset="0"/>
              </a:rPr>
              <a:t>MEDIOS DE COMUNICACIÓN</a:t>
            </a:r>
            <a:r>
              <a:rPr lang="es-ES_tradnl" dirty="0" smtClean="0"/>
              <a:t/>
            </a:r>
            <a:br>
              <a:rPr lang="es-ES_tradnl" dirty="0" smtClean="0"/>
            </a:br>
            <a:endParaRPr lang="es-ES" dirty="0"/>
          </a:p>
        </p:txBody>
      </p:sp>
      <p:sp>
        <p:nvSpPr>
          <p:cNvPr id="7" name="6 CuadroTexto"/>
          <p:cNvSpPr txBox="1"/>
          <p:nvPr/>
        </p:nvSpPr>
        <p:spPr>
          <a:xfrm>
            <a:off x="1428728" y="2000240"/>
            <a:ext cx="6929486" cy="4524315"/>
          </a:xfrm>
          <a:prstGeom prst="rect">
            <a:avLst/>
          </a:prstGeom>
          <a:noFill/>
        </p:spPr>
        <p:txBody>
          <a:bodyPr wrap="square" rtlCol="0">
            <a:spAutoFit/>
          </a:bodyPr>
          <a:lstStyle/>
          <a:p>
            <a:pPr algn="ctr"/>
            <a:r>
              <a:rPr lang="es-ES_tradnl" sz="2400" dirty="0" smtClean="0">
                <a:latin typeface="Arial" pitchFamily="34" charset="0"/>
                <a:cs typeface="Arial" pitchFamily="34" charset="0"/>
              </a:rPr>
              <a:t>MANUELA MARQUEZ ALVAREZ</a:t>
            </a:r>
          </a:p>
          <a:p>
            <a:pPr algn="ctr"/>
            <a:r>
              <a:rPr lang="es-ES_tradnl" sz="2400" dirty="0" smtClean="0">
                <a:latin typeface="Arial" pitchFamily="34" charset="0"/>
                <a:cs typeface="Arial" pitchFamily="34" charset="0"/>
              </a:rPr>
              <a:t>JULIAN ANDRES PAVAS RUIZ</a:t>
            </a:r>
            <a:br>
              <a:rPr lang="es-ES_tradnl" sz="2400" dirty="0" smtClean="0">
                <a:latin typeface="Arial" pitchFamily="34" charset="0"/>
                <a:cs typeface="Arial" pitchFamily="34" charset="0"/>
              </a:rPr>
            </a:br>
            <a:r>
              <a:rPr lang="es-ES_tradnl" sz="2400" dirty="0" smtClean="0">
                <a:latin typeface="Arial" pitchFamily="34" charset="0"/>
                <a:cs typeface="Arial" pitchFamily="34" charset="0"/>
              </a:rPr>
              <a:t>GERALDIN RESTREPO FLOREZ</a:t>
            </a:r>
            <a:br>
              <a:rPr lang="es-ES_tradnl" sz="2400" dirty="0" smtClean="0">
                <a:latin typeface="Arial" pitchFamily="34" charset="0"/>
                <a:cs typeface="Arial" pitchFamily="34" charset="0"/>
              </a:rPr>
            </a:br>
            <a:r>
              <a:rPr lang="es-ES_tradnl" sz="2400" dirty="0" smtClean="0">
                <a:latin typeface="Arial" pitchFamily="34" charset="0"/>
                <a:cs typeface="Arial" pitchFamily="34" charset="0"/>
              </a:rPr>
              <a:t>ONCE DOS</a:t>
            </a:r>
          </a:p>
          <a:p>
            <a:pPr algn="ctr"/>
            <a:endParaRPr lang="es-ES_tradnl" sz="2400" dirty="0" smtClean="0">
              <a:latin typeface="Arial" pitchFamily="34" charset="0"/>
              <a:cs typeface="Arial" pitchFamily="34" charset="0"/>
            </a:endParaRPr>
          </a:p>
          <a:p>
            <a:pPr algn="ctr"/>
            <a:r>
              <a:rPr lang="es-ES_tradnl" sz="2400" dirty="0" smtClean="0">
                <a:latin typeface="Arial" pitchFamily="34" charset="0"/>
                <a:cs typeface="Arial" pitchFamily="34" charset="0"/>
              </a:rPr>
              <a:t>León Ángel Pérez López</a:t>
            </a:r>
          </a:p>
          <a:p>
            <a:pPr algn="ctr"/>
            <a:r>
              <a:rPr lang="es-ES_tradnl" sz="2400" dirty="0" smtClean="0">
                <a:latin typeface="Arial" pitchFamily="34" charset="0"/>
                <a:cs typeface="Arial" pitchFamily="34" charset="0"/>
              </a:rPr>
              <a:t>Lic. Lengua Castellana</a:t>
            </a:r>
          </a:p>
          <a:p>
            <a:pPr algn="ctr"/>
            <a:endParaRPr lang="es-ES_tradnl" sz="2400" dirty="0" smtClean="0">
              <a:latin typeface="Arial" pitchFamily="34" charset="0"/>
              <a:cs typeface="Arial" pitchFamily="34" charset="0"/>
            </a:endParaRPr>
          </a:p>
          <a:p>
            <a:pPr algn="ctr"/>
            <a:r>
              <a:rPr lang="es-ES_tradnl" sz="2400" dirty="0" smtClean="0">
                <a:latin typeface="Arial" pitchFamily="34" charset="0"/>
                <a:cs typeface="Arial" pitchFamily="34" charset="0"/>
              </a:rPr>
              <a:t>INSTITUCION EDUCATIVA ANTONIO DERKA</a:t>
            </a:r>
          </a:p>
          <a:p>
            <a:pPr algn="ctr"/>
            <a:r>
              <a:rPr lang="es-ES_tradnl" sz="2400" dirty="0" smtClean="0">
                <a:latin typeface="Arial" pitchFamily="34" charset="0"/>
                <a:cs typeface="Arial" pitchFamily="34" charset="0"/>
              </a:rPr>
              <a:t> SANTO DOMINGO</a:t>
            </a:r>
          </a:p>
          <a:p>
            <a:pPr algn="ctr"/>
            <a:r>
              <a:rPr lang="es-ES_tradnl" sz="2400" dirty="0" smtClean="0">
                <a:latin typeface="Arial" pitchFamily="34" charset="0"/>
                <a:cs typeface="Arial" pitchFamily="34" charset="0"/>
              </a:rPr>
              <a:t>MEDELLIN</a:t>
            </a:r>
          </a:p>
          <a:p>
            <a:pPr algn="ctr"/>
            <a:r>
              <a:rPr lang="es-ES_tradnl" sz="2400" dirty="0" smtClean="0">
                <a:latin typeface="Arial" pitchFamily="34" charset="0"/>
                <a:cs typeface="Arial" pitchFamily="34" charset="0"/>
              </a:rPr>
              <a:t>2014</a:t>
            </a:r>
            <a:endParaRPr lang="es-ES_tradnl" sz="2400" dirty="0">
              <a:latin typeface="Arial" pitchFamily="34" charset="0"/>
              <a:cs typeface="Arial" pitchFamily="34" charset="0"/>
            </a:endParaRPr>
          </a:p>
        </p:txBody>
      </p:sp>
    </p:spTree>
  </p:cSld>
  <p:clrMapOvr>
    <a:masterClrMapping/>
  </p:clrMapOvr>
  <p:transition advClick="0" advTm="15000">
    <p:dissolve/>
    <p:sndAc>
      <p:stSnd>
        <p:snd r:embed="rId2" name="drumroll.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_tradnl" b="1" dirty="0" smtClean="0">
                <a:solidFill>
                  <a:srgbClr val="FF3399"/>
                </a:solidFill>
              </a:rPr>
              <a:t>TELEFONO</a:t>
            </a:r>
            <a:endParaRPr lang="es-ES" b="1" dirty="0">
              <a:solidFill>
                <a:srgbClr val="FF3399"/>
              </a:solidFill>
            </a:endParaRPr>
          </a:p>
        </p:txBody>
      </p:sp>
      <p:sp>
        <p:nvSpPr>
          <p:cNvPr id="6" name="5 Marcador de contenido"/>
          <p:cNvSpPr>
            <a:spLocks noGrp="1"/>
          </p:cNvSpPr>
          <p:nvPr>
            <p:ph sz="half" idx="2"/>
          </p:nvPr>
        </p:nvSpPr>
        <p:spPr>
          <a:xfrm>
            <a:off x="457200" y="1500175"/>
            <a:ext cx="4040188" cy="4357718"/>
          </a:xfrm>
        </p:spPr>
        <p:txBody>
          <a:bodyPr>
            <a:noAutofit/>
          </a:bodyPr>
          <a:lstStyle/>
          <a:p>
            <a:r>
              <a:rPr lang="es-ES" sz="2000" dirty="0">
                <a:latin typeface="Arial" pitchFamily="34" charset="0"/>
                <a:cs typeface="Arial" pitchFamily="34" charset="0"/>
              </a:rPr>
              <a:t>El </a:t>
            </a:r>
            <a:r>
              <a:rPr lang="es-ES" sz="2000" b="1" dirty="0">
                <a:latin typeface="Arial" pitchFamily="34" charset="0"/>
                <a:cs typeface="Arial" pitchFamily="34" charset="0"/>
              </a:rPr>
              <a:t>teléfono</a:t>
            </a:r>
            <a:r>
              <a:rPr lang="es-ES" sz="2000" dirty="0">
                <a:latin typeface="Arial" pitchFamily="34" charset="0"/>
                <a:cs typeface="Arial" pitchFamily="34" charset="0"/>
              </a:rPr>
              <a:t> es un dispositivo diseñado para transmitir por medio de señales eléctricas la conversación entre dos personas a la vez en distintas partes. El teléfono fue creado por </a:t>
            </a:r>
            <a:r>
              <a:rPr lang="es-ES" sz="2000" dirty="0">
                <a:latin typeface="Arial" pitchFamily="34" charset="0"/>
                <a:cs typeface="Arial" pitchFamily="34" charset="0"/>
                <a:hlinkClick r:id="rId3" tooltip="Antonio Meucci"/>
              </a:rPr>
              <a:t>Antonio Meucci</a:t>
            </a:r>
            <a:r>
              <a:rPr lang="es-ES" sz="2000" dirty="0">
                <a:latin typeface="Arial" pitchFamily="34" charset="0"/>
                <a:cs typeface="Arial" pitchFamily="34" charset="0"/>
              </a:rPr>
              <a:t> en </a:t>
            </a:r>
            <a:r>
              <a:rPr lang="es-ES" sz="2000" dirty="0">
                <a:latin typeface="Arial" pitchFamily="34" charset="0"/>
                <a:cs typeface="Arial" pitchFamily="34" charset="0"/>
                <a:hlinkClick r:id="rId4" tooltip="1877"/>
              </a:rPr>
              <a:t>1877</a:t>
            </a:r>
            <a:r>
              <a:rPr lang="es-ES" sz="2000" dirty="0">
                <a:latin typeface="Arial" pitchFamily="34" charset="0"/>
                <a:cs typeface="Arial" pitchFamily="34" charset="0"/>
              </a:rPr>
              <a:t>. Durante mucho tiempo </a:t>
            </a:r>
            <a:r>
              <a:rPr lang="es-ES" sz="2000" dirty="0">
                <a:latin typeface="Arial" pitchFamily="34" charset="0"/>
                <a:cs typeface="Arial" pitchFamily="34" charset="0"/>
                <a:hlinkClick r:id="rId5" tooltip="Alexander Graham Bell"/>
              </a:rPr>
              <a:t>Alexander Graham Bell</a:t>
            </a:r>
            <a:r>
              <a:rPr lang="es-ES" sz="2000" dirty="0">
                <a:latin typeface="Arial" pitchFamily="34" charset="0"/>
                <a:cs typeface="Arial" pitchFamily="34" charset="0"/>
              </a:rPr>
              <a:t> fue considerado el inventor del teléfono. Sin embargo Bell no fue el inventor de este aparato, sino solamente el primero en patentarlo.</a:t>
            </a:r>
          </a:p>
        </p:txBody>
      </p:sp>
      <p:pic>
        <p:nvPicPr>
          <p:cNvPr id="3074" name="Picture 2" descr="C:\Documents and Settings\Usuario\Escritorio\telefono.jpg"/>
          <p:cNvPicPr>
            <a:picLocks noGrp="1" noChangeAspect="1" noChangeArrowheads="1"/>
          </p:cNvPicPr>
          <p:nvPr>
            <p:ph sz="quarter" idx="4"/>
          </p:nvPr>
        </p:nvPicPr>
        <p:blipFill>
          <a:blip r:embed="rId6"/>
          <a:srcRect/>
          <a:stretch>
            <a:fillRect/>
          </a:stretch>
        </p:blipFill>
        <p:spPr bwMode="auto">
          <a:xfrm>
            <a:off x="4643438" y="1214422"/>
            <a:ext cx="4041775" cy="4812321"/>
          </a:xfrm>
          <a:prstGeom prst="rect">
            <a:avLst/>
          </a:prstGeom>
          <a:noFill/>
        </p:spPr>
      </p:pic>
    </p:spTree>
  </p:cSld>
  <p:clrMapOvr>
    <a:masterClrMapping/>
  </p:clrMapOvr>
  <p:transition advClick="0" advTm="20000">
    <p:wedge/>
    <p:sndAc>
      <p:stSnd>
        <p:snd r:embed="rId2" name="explode.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0"/>
            <a:ext cx="8229600" cy="1417638"/>
          </a:xfrm>
        </p:spPr>
        <p:txBody>
          <a:bodyPr/>
          <a:lstStyle/>
          <a:p>
            <a:r>
              <a:rPr lang="es-ES_tradnl" b="1" dirty="0" smtClean="0">
                <a:solidFill>
                  <a:srgbClr val="FF3399"/>
                </a:solidFill>
              </a:rPr>
              <a:t>LA RADIO </a:t>
            </a:r>
            <a:endParaRPr lang="es-ES" b="1" dirty="0">
              <a:solidFill>
                <a:srgbClr val="FF3399"/>
              </a:solidFill>
            </a:endParaRPr>
          </a:p>
        </p:txBody>
      </p:sp>
      <p:sp>
        <p:nvSpPr>
          <p:cNvPr id="5" name="4 Marcador de contenido"/>
          <p:cNvSpPr>
            <a:spLocks noGrp="1"/>
          </p:cNvSpPr>
          <p:nvPr>
            <p:ph sz="half" idx="1"/>
          </p:nvPr>
        </p:nvSpPr>
        <p:spPr>
          <a:xfrm>
            <a:off x="457200" y="928670"/>
            <a:ext cx="4038600" cy="5197493"/>
          </a:xfrm>
        </p:spPr>
        <p:txBody>
          <a:bodyPr>
            <a:noAutofit/>
          </a:bodyPr>
          <a:lstStyle/>
          <a:p>
            <a:r>
              <a:rPr lang="es-ES" sz="2000" dirty="0">
                <a:latin typeface="Arial" pitchFamily="34" charset="0"/>
                <a:cs typeface="Arial" pitchFamily="34" charset="0"/>
              </a:rPr>
              <a:t>La radio es una tecnología que posibilita la transmisión de señales mediante la modulación de ondas electromagnéticas. Por su alcance electromagnético le era mucho más fácil el poder llegar a lugares lejanos. Corresponden al tipo sonoro. Es un medio "solo-audio" que en la actualidad está recobrando su </a:t>
            </a:r>
            <a:r>
              <a:rPr lang="es-ES" sz="2000" dirty="0" smtClean="0">
                <a:latin typeface="Arial" pitchFamily="34" charset="0"/>
                <a:cs typeface="Arial" pitchFamily="34" charset="0"/>
              </a:rPr>
              <a:t>popularidad. Según </a:t>
            </a:r>
            <a:r>
              <a:rPr lang="es-ES" sz="2000" dirty="0">
                <a:latin typeface="Arial" pitchFamily="34" charset="0"/>
                <a:cs typeface="Arial" pitchFamily="34" charset="0"/>
              </a:rPr>
              <a:t>Lamb, Hair y McDaniel, escuchar la radio ha tenido un crecimiento paralelo a la población sobre todo por su naturaleza inmediata, que engrana tan bien con un estilo de vida rápido. </a:t>
            </a:r>
          </a:p>
        </p:txBody>
      </p:sp>
      <p:pic>
        <p:nvPicPr>
          <p:cNvPr id="4098" name="Picture 2" descr="C:\Documents and Settings\Usuario\Escritorio\HEHEHEH.jpg"/>
          <p:cNvPicPr>
            <a:picLocks noGrp="1" noChangeAspect="1" noChangeArrowheads="1"/>
          </p:cNvPicPr>
          <p:nvPr>
            <p:ph sz="half" idx="2"/>
          </p:nvPr>
        </p:nvPicPr>
        <p:blipFill>
          <a:blip r:embed="rId3"/>
          <a:srcRect/>
          <a:stretch>
            <a:fillRect/>
          </a:stretch>
        </p:blipFill>
        <p:spPr bwMode="auto">
          <a:xfrm>
            <a:off x="4572000" y="1643050"/>
            <a:ext cx="4143404" cy="4357718"/>
          </a:xfrm>
          <a:prstGeom prst="rect">
            <a:avLst/>
          </a:prstGeom>
          <a:noFill/>
        </p:spPr>
      </p:pic>
    </p:spTree>
  </p:cSld>
  <p:clrMapOvr>
    <a:masterClrMapping/>
  </p:clrMapOvr>
  <p:transition advTm="17000">
    <p:wheel spokes="1"/>
    <p:sndAc>
      <p:stSnd>
        <p:snd r:embed="rId2" name="voltag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_tradnl" b="1" dirty="0" smtClean="0">
                <a:solidFill>
                  <a:srgbClr val="FF3399"/>
                </a:solidFill>
              </a:rPr>
              <a:t>LA TELEVISION </a:t>
            </a:r>
            <a:endParaRPr lang="es-ES" b="1" dirty="0">
              <a:solidFill>
                <a:srgbClr val="FF3399"/>
              </a:solidFill>
            </a:endParaRPr>
          </a:p>
        </p:txBody>
      </p:sp>
      <p:sp>
        <p:nvSpPr>
          <p:cNvPr id="5" name="4 Marcador de contenido"/>
          <p:cNvSpPr>
            <a:spLocks noGrp="1"/>
          </p:cNvSpPr>
          <p:nvPr>
            <p:ph sz="half" idx="1"/>
          </p:nvPr>
        </p:nvSpPr>
        <p:spPr>
          <a:xfrm>
            <a:off x="457200" y="1285860"/>
            <a:ext cx="4038600" cy="4840303"/>
          </a:xfrm>
        </p:spPr>
        <p:txBody>
          <a:bodyPr>
            <a:noAutofit/>
          </a:bodyPr>
          <a:lstStyle/>
          <a:p>
            <a:r>
              <a:rPr lang="es-ES" sz="2000" dirty="0">
                <a:latin typeface="Arial" pitchFamily="34" charset="0"/>
                <a:cs typeface="Arial" pitchFamily="34" charset="0"/>
              </a:rPr>
              <a:t>La palabra "televisión" es un híbrido de la voz griega "Tele" (distancia) y la latina "visio" (visión). El término televisión se refiere a todos los aspectos de transmisión y programación, que busca entretener e informar al televidente con una gran diversidad de programas. La televisión enlaza diversos anuncios que la población utiliza para mantenerse informado de todo el acontecer. Esta también se utiliza para dar a conocer algún producto o servicio.</a:t>
            </a:r>
          </a:p>
        </p:txBody>
      </p:sp>
      <p:pic>
        <p:nvPicPr>
          <p:cNvPr id="5122" name="Picture 2" descr="C:\Documents and Settings\Usuario\Escritorio\JUJU.jpg"/>
          <p:cNvPicPr>
            <a:picLocks noGrp="1" noChangeAspect="1" noChangeArrowheads="1"/>
          </p:cNvPicPr>
          <p:nvPr>
            <p:ph sz="half" idx="2"/>
          </p:nvPr>
        </p:nvPicPr>
        <p:blipFill>
          <a:blip r:embed="rId3"/>
          <a:srcRect/>
          <a:stretch>
            <a:fillRect/>
          </a:stretch>
        </p:blipFill>
        <p:spPr bwMode="auto">
          <a:xfrm>
            <a:off x="4929190" y="1643050"/>
            <a:ext cx="3571901" cy="4429156"/>
          </a:xfrm>
          <a:prstGeom prst="rect">
            <a:avLst/>
          </a:prstGeom>
          <a:noFill/>
        </p:spPr>
      </p:pic>
    </p:spTree>
  </p:cSld>
  <p:clrMapOvr>
    <a:masterClrMapping/>
  </p:clrMapOvr>
  <p:transition>
    <p:wheel spokes="8"/>
    <p:sndAc>
      <p:stSnd>
        <p:snd r:embed="rId2" name="laser.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_tradnl" b="1" dirty="0" smtClean="0">
                <a:solidFill>
                  <a:srgbClr val="FF3399"/>
                </a:solidFill>
              </a:rPr>
              <a:t>INTERNET</a:t>
            </a:r>
            <a:endParaRPr lang="es-ES" b="1" dirty="0">
              <a:solidFill>
                <a:srgbClr val="FF3399"/>
              </a:solidFill>
            </a:endParaRPr>
          </a:p>
        </p:txBody>
      </p:sp>
      <p:sp>
        <p:nvSpPr>
          <p:cNvPr id="5" name="4 Marcador de contenido"/>
          <p:cNvSpPr>
            <a:spLocks noGrp="1"/>
          </p:cNvSpPr>
          <p:nvPr>
            <p:ph sz="half" idx="1"/>
          </p:nvPr>
        </p:nvSpPr>
        <p:spPr>
          <a:xfrm>
            <a:off x="457200" y="1214422"/>
            <a:ext cx="4757742" cy="4911741"/>
          </a:xfrm>
        </p:spPr>
        <p:txBody>
          <a:bodyPr>
            <a:noAutofit/>
          </a:bodyPr>
          <a:lstStyle/>
          <a:p>
            <a:r>
              <a:rPr lang="es-ES" sz="2000" dirty="0">
                <a:latin typeface="Arial" pitchFamily="34" charset="0"/>
                <a:cs typeface="Arial" pitchFamily="34" charset="0"/>
              </a:rPr>
              <a:t>Internet es un método de interconexión de redes de computadoras implementado en un conjunto de </a:t>
            </a:r>
            <a:r>
              <a:rPr lang="es-ES" sz="2000" dirty="0">
                <a:latin typeface="Arial" pitchFamily="34" charset="0"/>
                <a:cs typeface="Arial" pitchFamily="34" charset="0"/>
                <a:hlinkClick r:id="rId3" tooltip="Internet Protocol"/>
              </a:rPr>
              <a:t>protocolos</a:t>
            </a:r>
            <a:r>
              <a:rPr lang="es-ES" sz="2000" dirty="0">
                <a:latin typeface="Arial" pitchFamily="34" charset="0"/>
                <a:cs typeface="Arial" pitchFamily="34" charset="0"/>
              </a:rPr>
              <a:t> </a:t>
            </a:r>
            <a:r>
              <a:rPr lang="es-ES" sz="2000" dirty="0" smtClean="0">
                <a:latin typeface="Arial" pitchFamily="34" charset="0"/>
                <a:cs typeface="Arial" pitchFamily="34" charset="0"/>
              </a:rPr>
              <a:t>llamados </a:t>
            </a:r>
            <a:r>
              <a:rPr lang="es-ES" sz="2000" dirty="0" smtClean="0">
                <a:latin typeface="Arial" pitchFamily="34" charset="0"/>
                <a:cs typeface="Arial" pitchFamily="34" charset="0"/>
                <a:hlinkClick r:id="rId4" tooltip="TCP/IP"/>
              </a:rPr>
              <a:t>TCP/IP</a:t>
            </a:r>
            <a:r>
              <a:rPr lang="es-ES" sz="2000" dirty="0">
                <a:latin typeface="Arial" pitchFamily="34" charset="0"/>
                <a:cs typeface="Arial" pitchFamily="34" charset="0"/>
              </a:rPr>
              <a:t> y garantiza que redes físicas </a:t>
            </a:r>
            <a:r>
              <a:rPr lang="es-ES" sz="2000" dirty="0">
                <a:latin typeface="Arial" pitchFamily="34" charset="0"/>
                <a:cs typeface="Arial" pitchFamily="34" charset="0"/>
                <a:hlinkClick r:id="rId5" tooltip="Heterogénea"/>
              </a:rPr>
              <a:t>heterogéneas</a:t>
            </a:r>
            <a:r>
              <a:rPr lang="es-ES" sz="2000" dirty="0">
                <a:latin typeface="Arial" pitchFamily="34" charset="0"/>
                <a:cs typeface="Arial" pitchFamily="34" charset="0"/>
              </a:rPr>
              <a:t> funcionen como una red (lógica) única. Hace su aparición por primera vez en </a:t>
            </a:r>
            <a:r>
              <a:rPr lang="es-ES" sz="2000" dirty="0">
                <a:latin typeface="Arial" pitchFamily="34" charset="0"/>
                <a:cs typeface="Arial" pitchFamily="34" charset="0"/>
                <a:hlinkClick r:id="rId6" tooltip="1969"/>
              </a:rPr>
              <a:t>1969</a:t>
            </a:r>
            <a:r>
              <a:rPr lang="es-ES" sz="2000" dirty="0">
                <a:latin typeface="Arial" pitchFamily="34" charset="0"/>
                <a:cs typeface="Arial" pitchFamily="34" charset="0"/>
              </a:rPr>
              <a:t>, cuando ARPAnet establece su primera conexión entre tres universidades en </a:t>
            </a:r>
            <a:r>
              <a:rPr lang="es-ES" sz="2000" dirty="0">
                <a:latin typeface="Arial" pitchFamily="34" charset="0"/>
                <a:cs typeface="Arial" pitchFamily="34" charset="0"/>
                <a:hlinkClick r:id="rId7" tooltip="California"/>
              </a:rPr>
              <a:t>California</a:t>
            </a:r>
            <a:r>
              <a:rPr lang="es-ES" sz="2000" dirty="0">
                <a:latin typeface="Arial" pitchFamily="34" charset="0"/>
                <a:cs typeface="Arial" pitchFamily="34" charset="0"/>
              </a:rPr>
              <a:t> y una en </a:t>
            </a:r>
            <a:r>
              <a:rPr lang="es-ES" sz="2000" dirty="0">
                <a:latin typeface="Arial" pitchFamily="34" charset="0"/>
                <a:cs typeface="Arial" pitchFamily="34" charset="0"/>
                <a:hlinkClick r:id="rId8" tooltip="Utah"/>
              </a:rPr>
              <a:t>Utah</a:t>
            </a:r>
            <a:r>
              <a:rPr lang="es-ES" sz="2000" dirty="0">
                <a:latin typeface="Arial" pitchFamily="34" charset="0"/>
                <a:cs typeface="Arial" pitchFamily="34" charset="0"/>
              </a:rPr>
              <a:t>. Ha tenido la mayor expansión en relación a su corta edad comparada por la extensión de este medio. Su presencia en todo </a:t>
            </a:r>
            <a:r>
              <a:rPr lang="es-ES" sz="2000" dirty="0" smtClean="0">
                <a:latin typeface="Arial" pitchFamily="34" charset="0"/>
                <a:cs typeface="Arial" pitchFamily="34" charset="0"/>
              </a:rPr>
              <a:t>el </a:t>
            </a:r>
            <a:r>
              <a:rPr lang="es-ES" sz="2000" dirty="0" smtClean="0">
                <a:latin typeface="Arial" pitchFamily="34" charset="0"/>
                <a:cs typeface="Arial" pitchFamily="34" charset="0"/>
                <a:hlinkClick r:id="rId9" tooltip="Mundo"/>
              </a:rPr>
              <a:t>mundo</a:t>
            </a:r>
            <a:r>
              <a:rPr lang="es-ES" sz="2000" dirty="0">
                <a:latin typeface="Arial" pitchFamily="34" charset="0"/>
                <a:cs typeface="Arial" pitchFamily="34" charset="0"/>
              </a:rPr>
              <a:t>, hace de Internet un medio </a:t>
            </a:r>
            <a:r>
              <a:rPr lang="es-ES" sz="2000" dirty="0" smtClean="0">
                <a:latin typeface="Arial" pitchFamily="34" charset="0"/>
                <a:cs typeface="Arial" pitchFamily="34" charset="0"/>
              </a:rPr>
              <a:t>masivo.</a:t>
            </a:r>
            <a:endParaRPr lang="es-ES" sz="2000" dirty="0">
              <a:latin typeface="Arial" pitchFamily="34" charset="0"/>
              <a:cs typeface="Arial" pitchFamily="34" charset="0"/>
            </a:endParaRPr>
          </a:p>
        </p:txBody>
      </p:sp>
      <p:pic>
        <p:nvPicPr>
          <p:cNvPr id="6146" name="Picture 2" descr="C:\Documents and Settings\Usuario\Escritorio\JIL.jpg"/>
          <p:cNvPicPr>
            <a:picLocks noGrp="1" noChangeAspect="1" noChangeArrowheads="1"/>
          </p:cNvPicPr>
          <p:nvPr>
            <p:ph sz="half" idx="2"/>
          </p:nvPr>
        </p:nvPicPr>
        <p:blipFill>
          <a:blip r:embed="rId10"/>
          <a:srcRect/>
          <a:stretch>
            <a:fillRect/>
          </a:stretch>
        </p:blipFill>
        <p:spPr bwMode="auto">
          <a:xfrm>
            <a:off x="5429256" y="1285860"/>
            <a:ext cx="3500462" cy="4714908"/>
          </a:xfrm>
          <a:prstGeom prst="rect">
            <a:avLst/>
          </a:prstGeom>
          <a:noFill/>
        </p:spPr>
      </p:pic>
    </p:spTree>
  </p:cSld>
  <p:clrMapOvr>
    <a:masterClrMapping/>
  </p:clrMapOvr>
  <p:transition>
    <p:newsflash/>
    <p:sndAc>
      <p:stSnd>
        <p:snd r:embed="rId2" name="cashreg.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_tradnl" b="1" dirty="0" smtClean="0">
                <a:solidFill>
                  <a:srgbClr val="FF3399"/>
                </a:solidFill>
              </a:rPr>
              <a:t>EL PERIODICO</a:t>
            </a:r>
            <a:endParaRPr lang="es-ES" b="1" dirty="0">
              <a:solidFill>
                <a:srgbClr val="FF3399"/>
              </a:solidFill>
            </a:endParaRPr>
          </a:p>
        </p:txBody>
      </p:sp>
      <p:sp>
        <p:nvSpPr>
          <p:cNvPr id="5" name="4 Marcador de contenido"/>
          <p:cNvSpPr>
            <a:spLocks noGrp="1"/>
          </p:cNvSpPr>
          <p:nvPr>
            <p:ph sz="half" idx="1"/>
          </p:nvPr>
        </p:nvSpPr>
        <p:spPr/>
        <p:txBody>
          <a:bodyPr>
            <a:normAutofit/>
          </a:bodyPr>
          <a:lstStyle/>
          <a:p>
            <a:r>
              <a:rPr lang="es-ES" sz="1800" dirty="0">
                <a:latin typeface="Arial" pitchFamily="34" charset="0"/>
                <a:cs typeface="Arial" pitchFamily="34" charset="0"/>
              </a:rPr>
              <a:t>Este es un medio de comunicación muy común, y con un grado de importancia muy grande ya que esta al alcance de todos.</a:t>
            </a:r>
            <a:r>
              <a:rPr lang="es-ES" sz="1800" dirty="0" smtClean="0">
                <a:latin typeface="Arial" pitchFamily="34" charset="0"/>
                <a:cs typeface="Arial" pitchFamily="34" charset="0"/>
              </a:rPr>
              <a:t/>
            </a:r>
            <a:br>
              <a:rPr lang="es-ES" sz="1800" dirty="0" smtClean="0">
                <a:latin typeface="Arial" pitchFamily="34" charset="0"/>
                <a:cs typeface="Arial" pitchFamily="34" charset="0"/>
              </a:rPr>
            </a:br>
            <a:r>
              <a:rPr lang="es-ES" sz="1800" dirty="0" smtClean="0">
                <a:latin typeface="Arial" pitchFamily="34" charset="0"/>
                <a:cs typeface="Arial" pitchFamily="34" charset="0"/>
              </a:rPr>
              <a:t/>
            </a:r>
            <a:br>
              <a:rPr lang="es-ES" sz="1800" dirty="0" smtClean="0">
                <a:latin typeface="Arial" pitchFamily="34" charset="0"/>
                <a:cs typeface="Arial" pitchFamily="34" charset="0"/>
              </a:rPr>
            </a:br>
            <a:r>
              <a:rPr lang="es-ES" sz="1800" dirty="0">
                <a:latin typeface="Arial" pitchFamily="34" charset="0"/>
                <a:cs typeface="Arial" pitchFamily="34" charset="0"/>
              </a:rPr>
              <a:t>Este está impreso en hojas de papel, y en el cada día, o bien por semana, se dan a conocer las noticias más importantes, que las dividen en diferentes secciones, estas sirven para ayudar a los lectores a encontrar la parte con la que quieran empezar, así como la información que más requieran o interese.</a:t>
            </a:r>
          </a:p>
        </p:txBody>
      </p:sp>
      <p:pic>
        <p:nvPicPr>
          <p:cNvPr id="7170" name="Picture 2" descr="C:\Documents and Settings\Usuario\Escritorio\descarga.jpg"/>
          <p:cNvPicPr>
            <a:picLocks noGrp="1" noChangeAspect="1" noChangeArrowheads="1"/>
          </p:cNvPicPr>
          <p:nvPr>
            <p:ph sz="half" idx="2"/>
          </p:nvPr>
        </p:nvPicPr>
        <p:blipFill>
          <a:blip r:embed="rId3"/>
          <a:srcRect/>
          <a:stretch>
            <a:fillRect/>
          </a:stretch>
        </p:blipFill>
        <p:spPr bwMode="auto">
          <a:xfrm>
            <a:off x="5143504" y="1500174"/>
            <a:ext cx="3857652" cy="4429156"/>
          </a:xfrm>
          <a:prstGeom prst="rect">
            <a:avLst/>
          </a:prstGeom>
          <a:noFill/>
        </p:spPr>
      </p:pic>
    </p:spTree>
  </p:cSld>
  <p:clrMapOvr>
    <a:masterClrMapping/>
  </p:clrMapOvr>
  <p:transition>
    <p:comb/>
    <p:sndAc>
      <p:stSnd>
        <p:snd r:embed="rId2" name="camera.wav"/>
      </p:stSnd>
    </p:sndAc>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234</Words>
  <Application>Microsoft Office PowerPoint</Application>
  <PresentationFormat>Presentación en pantalla (4:3)</PresentationFormat>
  <Paragraphs>21</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MEDIOS DE COMUNICACIÓN </vt:lpstr>
      <vt:lpstr>TELEFONO</vt:lpstr>
      <vt:lpstr>LA RADIO </vt:lpstr>
      <vt:lpstr>LA TELEVISION </vt:lpstr>
      <vt:lpstr>INTERNET</vt:lpstr>
      <vt:lpstr>EL PERIODICO</vt:lpstr>
    </vt:vector>
  </TitlesOfParts>
  <Company>Secretaria de Educacion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MEDIOS DE COMUNICACIÓN</dc:title>
  <dc:creator>INSTITUCION EDUCATIVA INEM JOSE FELIX RESTREPO</dc:creator>
  <cp:lastModifiedBy>usuario</cp:lastModifiedBy>
  <cp:revision>7</cp:revision>
  <dcterms:created xsi:type="dcterms:W3CDTF">2014-07-22T18:37:21Z</dcterms:created>
  <dcterms:modified xsi:type="dcterms:W3CDTF">2014-07-26T22:35:17Z</dcterms:modified>
</cp:coreProperties>
</file>