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8" r:id="rId2"/>
    <p:sldId id="256" r:id="rId3"/>
    <p:sldId id="259" r:id="rId4"/>
    <p:sldId id="260" r:id="rId5"/>
    <p:sldId id="261" r:id="rId6"/>
    <p:sldId id="262" r:id="rId7"/>
    <p:sldId id="263" r:id="rId8"/>
    <p:sldId id="264"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3" d="100"/>
          <a:sy n="53" d="100"/>
        </p:scale>
        <p:origin x="-99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4BD53B-0BA6-496A-9A05-65C2C29B16BF}" type="datetimeFigureOut">
              <a:rPr lang="es-CO" smtClean="0"/>
              <a:t>26/07/2014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A700B4-F06F-4FF2-8676-45896EBDE5B2}" type="slidenum">
              <a:rPr lang="es-CO" smtClean="0"/>
              <a:t>‹Nº›</a:t>
            </a:fld>
            <a:endParaRPr lang="es-CO"/>
          </a:p>
        </p:txBody>
      </p:sp>
    </p:spTree>
    <p:extLst>
      <p:ext uri="{BB962C8B-B14F-4D97-AF65-F5344CB8AC3E}">
        <p14:creationId xmlns:p14="http://schemas.microsoft.com/office/powerpoint/2010/main" val="812668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DAA700B4-F06F-4FF2-8676-45896EBDE5B2}" type="slidenum">
              <a:rPr lang="es-CO" smtClean="0"/>
              <a:t>5</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8CFD057A-60BB-48EA-9ED1-39273F3F91CF}" type="datetimeFigureOut">
              <a:rPr lang="es-CO" smtClean="0"/>
              <a:t>26/07/2014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05F0970-CAD4-409C-987A-26603C411F64}"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8CFD057A-60BB-48EA-9ED1-39273F3F91CF}" type="datetimeFigureOut">
              <a:rPr lang="es-CO" smtClean="0"/>
              <a:t>26/07/2014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05F0970-CAD4-409C-987A-26603C411F64}"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8CFD057A-60BB-48EA-9ED1-39273F3F91CF}" type="datetimeFigureOut">
              <a:rPr lang="es-CO" smtClean="0"/>
              <a:t>26/07/2014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05F0970-CAD4-409C-987A-26603C411F64}"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8CFD057A-60BB-48EA-9ED1-39273F3F91CF}" type="datetimeFigureOut">
              <a:rPr lang="es-CO" smtClean="0"/>
              <a:t>26/07/2014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05F0970-CAD4-409C-987A-26603C411F64}"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CFD057A-60BB-48EA-9ED1-39273F3F91CF}" type="datetimeFigureOut">
              <a:rPr lang="es-CO" smtClean="0"/>
              <a:t>26/07/2014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05F0970-CAD4-409C-987A-26603C411F64}"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8CFD057A-60BB-48EA-9ED1-39273F3F91CF}" type="datetimeFigureOut">
              <a:rPr lang="es-CO" smtClean="0"/>
              <a:t>26/07/2014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05F0970-CAD4-409C-987A-26603C411F64}"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8CFD057A-60BB-48EA-9ED1-39273F3F91CF}" type="datetimeFigureOut">
              <a:rPr lang="es-CO" smtClean="0"/>
              <a:t>26/07/2014</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005F0970-CAD4-409C-987A-26603C411F64}"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8CFD057A-60BB-48EA-9ED1-39273F3F91CF}" type="datetimeFigureOut">
              <a:rPr lang="es-CO" smtClean="0"/>
              <a:t>26/07/2014</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005F0970-CAD4-409C-987A-26603C411F64}"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CFD057A-60BB-48EA-9ED1-39273F3F91CF}" type="datetimeFigureOut">
              <a:rPr lang="es-CO" smtClean="0"/>
              <a:t>26/07/2014</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005F0970-CAD4-409C-987A-26603C411F64}"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CFD057A-60BB-48EA-9ED1-39273F3F91CF}" type="datetimeFigureOut">
              <a:rPr lang="es-CO" smtClean="0"/>
              <a:t>26/07/2014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05F0970-CAD4-409C-987A-26603C411F64}"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CFD057A-60BB-48EA-9ED1-39273F3F91CF}" type="datetimeFigureOut">
              <a:rPr lang="es-CO" smtClean="0"/>
              <a:t>26/07/2014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05F0970-CAD4-409C-987A-26603C411F64}"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FD057A-60BB-48EA-9ED1-39273F3F91CF}" type="datetimeFigureOut">
              <a:rPr lang="es-CO" smtClean="0"/>
              <a:t>26/07/2014</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F0970-CAD4-409C-987A-26603C411F64}"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0">
              <a:schemeClr val="accent1">
                <a:tint val="66000"/>
                <a:satMod val="160000"/>
              </a:schemeClr>
            </a:gs>
            <a:gs pos="0">
              <a:srgbClr val="00B050"/>
            </a:gs>
            <a:gs pos="0">
              <a:srgbClr val="7030A0"/>
            </a:gs>
            <a:gs pos="0">
              <a:srgbClr val="7030A0"/>
            </a:gs>
            <a:gs pos="50000">
              <a:schemeClr val="accent1">
                <a:tint val="44500"/>
                <a:satMod val="160000"/>
              </a:schemeClr>
            </a:gs>
            <a:gs pos="100000">
              <a:srgbClr val="FFFF00"/>
            </a:gs>
            <a:gs pos="100000">
              <a:srgbClr val="FF0000"/>
            </a:gs>
            <a:gs pos="100000">
              <a:srgbClr val="FF000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1428736"/>
            <a:ext cx="7772400" cy="1470025"/>
          </a:xfrm>
        </p:spPr>
        <p:txBody>
          <a:bodyPr>
            <a:normAutofit fontScale="90000"/>
          </a:bodyPr>
          <a:lstStyle/>
          <a:p>
            <a:r>
              <a:rPr lang="es-CO" sz="3600" dirty="0" smtClean="0"/>
              <a:t>MEDIOS DE COMUNICACIÓN</a:t>
            </a:r>
            <a:r>
              <a:rPr lang="es-CO" sz="3600" dirty="0"/>
              <a:t/>
            </a:r>
            <a:br>
              <a:rPr lang="es-CO" sz="3600" dirty="0"/>
            </a:br>
            <a:r>
              <a:rPr lang="es-CO" sz="3600" dirty="0" smtClean="0"/>
              <a:t/>
            </a:r>
            <a:br>
              <a:rPr lang="es-CO" sz="3600" dirty="0" smtClean="0"/>
            </a:br>
            <a:r>
              <a:rPr lang="es-CO" sz="3600" dirty="0" smtClean="0"/>
              <a:t>VERÓNICA SEPÚLVEDA ZAPATA</a:t>
            </a:r>
            <a:br>
              <a:rPr lang="es-CO" sz="3600" dirty="0" smtClean="0"/>
            </a:br>
            <a:r>
              <a:rPr lang="es-CO" sz="3600" dirty="0" smtClean="0"/>
              <a:t>CAROLINA ZAPATA ZAPATA</a:t>
            </a:r>
            <a:br>
              <a:rPr lang="es-CO" sz="3600" dirty="0" smtClean="0"/>
            </a:br>
            <a:r>
              <a:rPr lang="es-CO" sz="3600" dirty="0" smtClean="0"/>
              <a:t>ONCE DOS </a:t>
            </a:r>
            <a:br>
              <a:rPr lang="es-CO" sz="3600" dirty="0" smtClean="0"/>
            </a:br>
            <a:r>
              <a:rPr lang="es-CO" sz="3600" dirty="0"/>
              <a:t/>
            </a:r>
            <a:br>
              <a:rPr lang="es-CO" sz="3600" dirty="0"/>
            </a:br>
            <a:r>
              <a:rPr lang="es-CO" sz="3600" dirty="0" smtClean="0"/>
              <a:t>León Ángel Pérez López </a:t>
            </a:r>
            <a:br>
              <a:rPr lang="es-CO" sz="3600" dirty="0" smtClean="0"/>
            </a:br>
            <a:endParaRPr lang="es-CO" sz="3600" dirty="0"/>
          </a:p>
        </p:txBody>
      </p:sp>
      <p:sp>
        <p:nvSpPr>
          <p:cNvPr id="3" name="2 Subtítulo"/>
          <p:cNvSpPr>
            <a:spLocks noGrp="1"/>
          </p:cNvSpPr>
          <p:nvPr>
            <p:ph type="subTitle" idx="1"/>
          </p:nvPr>
        </p:nvSpPr>
        <p:spPr>
          <a:xfrm>
            <a:off x="1357290" y="3143248"/>
            <a:ext cx="6400800" cy="2714644"/>
          </a:xfrm>
        </p:spPr>
        <p:txBody>
          <a:bodyPr>
            <a:normAutofit fontScale="70000" lnSpcReduction="20000"/>
          </a:bodyPr>
          <a:lstStyle/>
          <a:p>
            <a:endParaRPr lang="es-CO" dirty="0" smtClean="0"/>
          </a:p>
          <a:p>
            <a:endParaRPr lang="es-CO" dirty="0"/>
          </a:p>
          <a:p>
            <a:r>
              <a:rPr lang="es-CO" dirty="0" smtClean="0">
                <a:solidFill>
                  <a:schemeClr val="tx1">
                    <a:lumMod val="95000"/>
                    <a:lumOff val="5000"/>
                  </a:schemeClr>
                </a:solidFill>
              </a:rPr>
              <a:t>LA IMPORTANCIA DE LOS MEDIOS DE COMUNICACIÓN </a:t>
            </a:r>
          </a:p>
          <a:p>
            <a:endParaRPr lang="es-CO" dirty="0">
              <a:solidFill>
                <a:schemeClr val="tx1">
                  <a:lumMod val="95000"/>
                  <a:lumOff val="5000"/>
                </a:schemeClr>
              </a:solidFill>
            </a:endParaRPr>
          </a:p>
          <a:p>
            <a:r>
              <a:rPr lang="es-CO" dirty="0" smtClean="0">
                <a:solidFill>
                  <a:schemeClr val="tx1">
                    <a:lumMod val="95000"/>
                    <a:lumOff val="5000"/>
                  </a:schemeClr>
                </a:solidFill>
              </a:rPr>
              <a:t>INSTITUCIÓN EDUCATIVA ANTONIO DERKA</a:t>
            </a:r>
          </a:p>
          <a:p>
            <a:r>
              <a:rPr lang="es-CO" dirty="0" smtClean="0">
                <a:solidFill>
                  <a:schemeClr val="tx1">
                    <a:lumMod val="95000"/>
                    <a:lumOff val="5000"/>
                  </a:schemeClr>
                </a:solidFill>
              </a:rPr>
              <a:t>SANTO DOMINGO</a:t>
            </a:r>
          </a:p>
          <a:p>
            <a:r>
              <a:rPr lang="es-CO" dirty="0" smtClean="0">
                <a:solidFill>
                  <a:schemeClr val="tx1">
                    <a:lumMod val="95000"/>
                    <a:lumOff val="5000"/>
                  </a:schemeClr>
                </a:solidFill>
              </a:rPr>
              <a:t>MEDELLIN</a:t>
            </a:r>
          </a:p>
          <a:p>
            <a:r>
              <a:rPr lang="es-CO" dirty="0" smtClean="0">
                <a:solidFill>
                  <a:schemeClr val="tx1">
                    <a:lumMod val="95000"/>
                    <a:lumOff val="5000"/>
                  </a:schemeClr>
                </a:solidFill>
              </a:rPr>
              <a:t>2014</a:t>
            </a:r>
            <a:endParaRPr lang="es-CO"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2000">
              <a:srgbClr val="92D050">
                <a:alpha val="97000"/>
              </a:srgbClr>
            </a:gs>
            <a:gs pos="50000">
              <a:srgbClr val="92D050"/>
            </a:gs>
            <a:gs pos="50000">
              <a:srgbClr val="00B0F0"/>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4" name="3 Título"/>
          <p:cNvSpPr>
            <a:spLocks noGrp="1"/>
          </p:cNvSpPr>
          <p:nvPr>
            <p:ph type="ctrTitle"/>
          </p:nvPr>
        </p:nvSpPr>
        <p:spPr>
          <a:xfrm>
            <a:off x="714348" y="0"/>
            <a:ext cx="7772400" cy="1928826"/>
          </a:xfrm>
        </p:spPr>
        <p:txBody>
          <a:bodyPr>
            <a:normAutofit/>
          </a:bodyPr>
          <a:lstStyle/>
          <a:p>
            <a:r>
              <a:rPr lang="es-CO" sz="2400" dirty="0" smtClean="0">
                <a:latin typeface="Arial Black" pitchFamily="34" charset="0"/>
              </a:rPr>
              <a:t>IMPORTANCIA DE LOS MEDIOS DE COMUNICACIÓN </a:t>
            </a:r>
            <a:endParaRPr lang="es-CO" sz="2400" dirty="0">
              <a:latin typeface="Arial Black" pitchFamily="34" charset="0"/>
            </a:endParaRPr>
          </a:p>
        </p:txBody>
      </p:sp>
      <p:sp>
        <p:nvSpPr>
          <p:cNvPr id="6" name="5 Rectángulo"/>
          <p:cNvSpPr/>
          <p:nvPr/>
        </p:nvSpPr>
        <p:spPr>
          <a:xfrm>
            <a:off x="2071670" y="1857364"/>
            <a:ext cx="4572000" cy="3539430"/>
          </a:xfrm>
          <a:prstGeom prst="rect">
            <a:avLst/>
          </a:prstGeom>
        </p:spPr>
        <p:txBody>
          <a:bodyPr wrap="square">
            <a:spAutoFit/>
          </a:bodyPr>
          <a:lstStyle/>
          <a:p>
            <a:r>
              <a:rPr lang="es-CO" sz="2800" dirty="0" smtClean="0"/>
              <a:t>Los medios de comunicación tienen una gran importancia ya que gracias a ellos la sociedad se puede mantener informada de los acontecimientos que pasen en ella ya sean buenos o malos.</a:t>
            </a:r>
            <a:endParaRPr lang="es-CO"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75000"/>
              </a:schemeClr>
            </a:gs>
            <a:gs pos="0">
              <a:schemeClr val="accent3">
                <a:lumMod val="75000"/>
              </a:schemeClr>
            </a:gs>
            <a:gs pos="50000">
              <a:schemeClr val="accent1">
                <a:tint val="44500"/>
                <a:satMod val="160000"/>
              </a:schemeClr>
            </a:gs>
            <a:gs pos="100000">
              <a:schemeClr val="accent6">
                <a:lumMod val="75000"/>
              </a:schemeClr>
            </a:gs>
            <a:gs pos="100000">
              <a:srgbClr val="00B050"/>
            </a:gs>
            <a:gs pos="100000">
              <a:srgbClr val="FFFF00"/>
            </a:gs>
            <a:gs pos="100000">
              <a:srgbClr val="FFFF00"/>
            </a:gs>
            <a:gs pos="100000">
              <a:srgbClr val="FFFF00"/>
            </a:gs>
            <a:gs pos="100000">
              <a:srgbClr val="FFFF00"/>
            </a:gs>
            <a:gs pos="100000">
              <a:srgbClr val="00B0F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1285860"/>
            <a:ext cx="7772400" cy="1470025"/>
          </a:xfrm>
        </p:spPr>
        <p:txBody>
          <a:bodyPr>
            <a:normAutofit fontScale="90000"/>
          </a:bodyPr>
          <a:lstStyle/>
          <a:p>
            <a:pPr algn="l"/>
            <a:r>
              <a:rPr lang="es-CO" dirty="0" smtClean="0"/>
              <a:t>Por otro lado los medios de comunicación cumplen la función mas importante en este planeta, mantener una democracia ante esta sociedad</a:t>
            </a:r>
            <a:endParaRPr lang="es-CO" dirty="0"/>
          </a:p>
        </p:txBody>
      </p:sp>
      <p:pic>
        <p:nvPicPr>
          <p:cNvPr id="1028" name="Picture 4" descr="http://2.bp.blogspot.com/-vYbYJmn3bqw/TqtRhIWA1YI/AAAAAAAAAy4/VRiByZoRqUs/s1600/medios+de.jpg"/>
          <p:cNvPicPr>
            <a:picLocks noChangeAspect="1" noChangeArrowheads="1"/>
          </p:cNvPicPr>
          <p:nvPr/>
        </p:nvPicPr>
        <p:blipFill>
          <a:blip r:embed="rId2"/>
          <a:srcRect/>
          <a:stretch>
            <a:fillRect/>
          </a:stretch>
        </p:blipFill>
        <p:spPr bwMode="auto">
          <a:xfrm>
            <a:off x="5286380" y="3500438"/>
            <a:ext cx="3048000" cy="2819401"/>
          </a:xfrm>
          <a:prstGeom prst="rect">
            <a:avLst/>
          </a:prstGeom>
          <a:noFill/>
        </p:spPr>
      </p:pic>
      <p:pic>
        <p:nvPicPr>
          <p:cNvPr id="1030" name="Picture 6" descr="http://3.bp.blogspot.com/_JBt-9EePN7w/S_wl0b6XpXI/AAAAAAAAALg/_6cywzOFKqE/s1600/mass_media.jpg"/>
          <p:cNvPicPr>
            <a:picLocks noChangeAspect="1" noChangeArrowheads="1"/>
          </p:cNvPicPr>
          <p:nvPr/>
        </p:nvPicPr>
        <p:blipFill>
          <a:blip r:embed="rId3"/>
          <a:srcRect/>
          <a:stretch>
            <a:fillRect/>
          </a:stretch>
        </p:blipFill>
        <p:spPr bwMode="auto">
          <a:xfrm>
            <a:off x="857224" y="3786190"/>
            <a:ext cx="3619500" cy="257175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F0"/>
            </a:gs>
            <a:gs pos="0">
              <a:srgbClr val="FFFF00"/>
            </a:gs>
            <a:gs pos="0">
              <a:srgbClr val="FFFF00"/>
            </a:gs>
            <a:gs pos="50000">
              <a:srgbClr val="7030A0"/>
            </a:gs>
            <a:gs pos="50000">
              <a:srgbClr val="00B050"/>
            </a:gs>
            <a:gs pos="50000">
              <a:srgbClr val="00B050"/>
            </a:gs>
            <a:gs pos="50000">
              <a:srgbClr val="00B050"/>
            </a:gs>
            <a:gs pos="50000">
              <a:srgbClr val="00B050"/>
            </a:gs>
            <a:gs pos="50000">
              <a:srgbClr val="00B050"/>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85720" y="571480"/>
            <a:ext cx="6400800" cy="1752600"/>
          </a:xfrm>
        </p:spPr>
        <p:txBody>
          <a:bodyPr>
            <a:noAutofit/>
          </a:bodyPr>
          <a:lstStyle/>
          <a:p>
            <a:pPr algn="l"/>
            <a:r>
              <a:rPr lang="es-CO" sz="2400" b="1" dirty="0" smtClean="0">
                <a:solidFill>
                  <a:schemeClr val="bg2">
                    <a:lumMod val="10000"/>
                  </a:schemeClr>
                </a:solidFill>
              </a:rPr>
              <a:t>Los medios de comunicación cumplen el deber de expresar ante un mundo entero unas opiniones; Aunque muchas veces los medios no nos dan una información clara o verdadera, por eso las algunas personas no ven los medios como una forma importante si no que la ven es como un entretenimiento mas no como un medio que nos brinda una información de lo que paso, pasa y pasara en un futuro próximo.</a:t>
            </a:r>
            <a:endParaRPr lang="es-CO" sz="2400" b="1" dirty="0">
              <a:solidFill>
                <a:schemeClr val="bg2">
                  <a:lumMod val="10000"/>
                </a:schemeClr>
              </a:solidFill>
            </a:endParaRPr>
          </a:p>
        </p:txBody>
      </p:sp>
      <p:pic>
        <p:nvPicPr>
          <p:cNvPr id="18434" name="Picture 2" descr="http://www.grupocomunicar.com/interfaz/imagenes/formacion/comunicacacion-audiovisual.gif"/>
          <p:cNvPicPr>
            <a:picLocks noChangeAspect="1" noChangeArrowheads="1"/>
          </p:cNvPicPr>
          <p:nvPr/>
        </p:nvPicPr>
        <p:blipFill>
          <a:blip r:embed="rId2"/>
          <a:srcRect/>
          <a:stretch>
            <a:fillRect/>
          </a:stretch>
        </p:blipFill>
        <p:spPr bwMode="auto">
          <a:xfrm>
            <a:off x="4286250" y="3533774"/>
            <a:ext cx="4857750" cy="332422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2500306"/>
            <a:ext cx="7772400" cy="1470025"/>
          </a:xfrm>
        </p:spPr>
        <p:txBody>
          <a:bodyPr>
            <a:normAutofit fontScale="90000"/>
          </a:bodyPr>
          <a:lstStyle/>
          <a:p>
            <a:pPr algn="l"/>
            <a:r>
              <a:rPr lang="es-CO" sz="3100" dirty="0" smtClean="0"/>
              <a:t>Los medios de comunicación están obligados a informar, investigar, analizar, trazar horizontes y a desarrollar sus tareas con objetividad, equidad, ética y racionalidad, consciente de la función social que desempeña</a:t>
            </a:r>
            <a:r>
              <a:rPr lang="es-CO" dirty="0" smtClean="0"/>
              <a:t>. </a:t>
            </a:r>
            <a:endParaRPr lang="es-CO" dirty="0"/>
          </a:p>
        </p:txBody>
      </p:sp>
      <p:pic>
        <p:nvPicPr>
          <p:cNvPr id="17410" name="Picture 2" descr="http://alt1024.files.wordpress.com/2013/12/5609377992_52e8273fb7-1.jpg"/>
          <p:cNvPicPr>
            <a:picLocks noChangeAspect="1" noChangeArrowheads="1"/>
          </p:cNvPicPr>
          <p:nvPr/>
        </p:nvPicPr>
        <p:blipFill>
          <a:blip r:embed="rId3"/>
          <a:srcRect/>
          <a:stretch>
            <a:fillRect/>
          </a:stretch>
        </p:blipFill>
        <p:spPr bwMode="auto">
          <a:xfrm>
            <a:off x="4357686" y="3857628"/>
            <a:ext cx="3833806" cy="2714621"/>
          </a:xfrm>
          <a:prstGeom prst="rect">
            <a:avLst/>
          </a:prstGeom>
          <a:noFill/>
        </p:spPr>
      </p:pic>
      <p:sp>
        <p:nvSpPr>
          <p:cNvPr id="17412" name="AutoShape 4" descr="http://www.ajedrez32.com/wp-content/uploads/2008/11/ajedrez-carta-al-director-1.bmp"/>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CO"/>
          </a:p>
        </p:txBody>
      </p:sp>
      <p:pic>
        <p:nvPicPr>
          <p:cNvPr id="17414" name="Picture 6" descr="http://hotpotatoes.educagenesis.com/medioscomunica/med%202.gif"/>
          <p:cNvPicPr>
            <a:picLocks noChangeAspect="1" noChangeArrowheads="1"/>
          </p:cNvPicPr>
          <p:nvPr/>
        </p:nvPicPr>
        <p:blipFill>
          <a:blip r:embed="rId4"/>
          <a:srcRect/>
          <a:stretch>
            <a:fillRect/>
          </a:stretch>
        </p:blipFill>
        <p:spPr bwMode="auto">
          <a:xfrm>
            <a:off x="714348" y="214290"/>
            <a:ext cx="4643438" cy="185738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s://encrypted-tbn3.gstatic.com/images?q=tbn:ANd9GcRz-HV303K-yxWUnywEHYyJz1fkbXtjwkgX24gDQr_fwUcoAlnSCQ"/>
          <p:cNvPicPr>
            <a:picLocks noChangeAspect="1" noChangeArrowheads="1"/>
          </p:cNvPicPr>
          <p:nvPr/>
        </p:nvPicPr>
        <p:blipFill>
          <a:blip r:embed="rId2"/>
          <a:srcRect/>
          <a:stretch>
            <a:fillRect/>
          </a:stretch>
        </p:blipFill>
        <p:spPr bwMode="auto">
          <a:xfrm>
            <a:off x="214282" y="214290"/>
            <a:ext cx="4214842" cy="3043248"/>
          </a:xfrm>
          <a:prstGeom prst="rect">
            <a:avLst/>
          </a:prstGeom>
          <a:noFill/>
        </p:spPr>
      </p:pic>
      <p:pic>
        <p:nvPicPr>
          <p:cNvPr id="16388" name="Picture 4" descr="http://mit.ocw.universia.net/Comparative-Media-Studies/img/Course_CMS_image.jpg"/>
          <p:cNvPicPr>
            <a:picLocks noChangeAspect="1" noChangeArrowheads="1"/>
          </p:cNvPicPr>
          <p:nvPr/>
        </p:nvPicPr>
        <p:blipFill>
          <a:blip r:embed="rId3"/>
          <a:srcRect/>
          <a:stretch>
            <a:fillRect/>
          </a:stretch>
        </p:blipFill>
        <p:spPr bwMode="auto">
          <a:xfrm>
            <a:off x="5572132" y="857232"/>
            <a:ext cx="2928958" cy="3214710"/>
          </a:xfrm>
          <a:prstGeom prst="rect">
            <a:avLst/>
          </a:prstGeom>
          <a:noFill/>
        </p:spPr>
      </p:pic>
      <p:pic>
        <p:nvPicPr>
          <p:cNvPr id="16390" name="Picture 6" descr="http://sinchacharas.com/agenda/wp-content/uploads/2014/03/9iMvDFtF-8OFkAdBGb6bzzl72eJkfbmt4t8yenImKBVaiQDB_Rd1H6kmuBWtceBJ1.jpg"/>
          <p:cNvPicPr>
            <a:picLocks noChangeAspect="1" noChangeArrowheads="1"/>
          </p:cNvPicPr>
          <p:nvPr/>
        </p:nvPicPr>
        <p:blipFill>
          <a:blip r:embed="rId4"/>
          <a:srcRect/>
          <a:stretch>
            <a:fillRect/>
          </a:stretch>
        </p:blipFill>
        <p:spPr bwMode="auto">
          <a:xfrm>
            <a:off x="1285852" y="3429000"/>
            <a:ext cx="4333875" cy="300512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000082"/>
            </a:gs>
            <a:gs pos="30000">
              <a:srgbClr val="66008F"/>
            </a:gs>
            <a:gs pos="64999">
              <a:srgbClr val="BA0066"/>
            </a:gs>
            <a:gs pos="89999">
              <a:srgbClr val="FF0000"/>
            </a:gs>
            <a:gs pos="100000">
              <a:srgbClr val="FF8200"/>
            </a:gs>
          </a:gsLst>
          <a:path path="shape">
            <a:fillToRect l="50000" t="50000" r="50000" b="50000"/>
          </a:path>
          <a:tileRect/>
        </a:gradFill>
        <a:effectLst/>
      </p:bgPr>
    </p:bg>
    <p:spTree>
      <p:nvGrpSpPr>
        <p:cNvPr id="1" name=""/>
        <p:cNvGrpSpPr/>
        <p:nvPr/>
      </p:nvGrpSpPr>
      <p:grpSpPr>
        <a:xfrm>
          <a:off x="0" y="0"/>
          <a:ext cx="0" cy="0"/>
          <a:chOff x="0" y="0"/>
          <a:chExt cx="0" cy="0"/>
        </a:xfrm>
      </p:grpSpPr>
      <p:pic>
        <p:nvPicPr>
          <p:cNvPr id="23554" name="Picture 2" descr="https://encrypted-tbn0.gstatic.com/images?q=tbn:ANd9GcQ07-s1NwUjhX41e5Wa2fxZ8iPkA9o9qtHHATJ9MOptK9aD6Qu1VQ"/>
          <p:cNvPicPr>
            <a:picLocks noChangeAspect="1" noChangeArrowheads="1"/>
          </p:cNvPicPr>
          <p:nvPr/>
        </p:nvPicPr>
        <p:blipFill>
          <a:blip r:embed="rId2"/>
          <a:srcRect/>
          <a:stretch>
            <a:fillRect/>
          </a:stretch>
        </p:blipFill>
        <p:spPr bwMode="auto">
          <a:xfrm>
            <a:off x="928662" y="285728"/>
            <a:ext cx="3500462" cy="3429024"/>
          </a:xfrm>
          <a:prstGeom prst="rect">
            <a:avLst/>
          </a:prstGeom>
          <a:noFill/>
        </p:spPr>
      </p:pic>
      <p:pic>
        <p:nvPicPr>
          <p:cNvPr id="23556" name="Picture 4" descr="http://2.bp.blogspot.com/_Iu0jvH47IRU/SQ3b2417_TI/AAAAAAAABqU/YF0iUK9hE8c/s400/Medios%2Bde%2Bcomunicaci%C3%B3n.jpg"/>
          <p:cNvPicPr>
            <a:picLocks noChangeAspect="1" noChangeArrowheads="1"/>
          </p:cNvPicPr>
          <p:nvPr/>
        </p:nvPicPr>
        <p:blipFill>
          <a:blip r:embed="rId3"/>
          <a:srcRect/>
          <a:stretch>
            <a:fillRect/>
          </a:stretch>
        </p:blipFill>
        <p:spPr bwMode="auto">
          <a:xfrm>
            <a:off x="4643438" y="1643050"/>
            <a:ext cx="3552825" cy="3810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071538" y="571480"/>
            <a:ext cx="6400800" cy="2609856"/>
          </a:xfrm>
        </p:spPr>
        <p:txBody>
          <a:bodyPr>
            <a:normAutofit/>
          </a:bodyPr>
          <a:lstStyle/>
          <a:p>
            <a:pPr algn="l"/>
            <a:r>
              <a:rPr lang="es-CO" dirty="0" smtClean="0">
                <a:solidFill>
                  <a:schemeClr val="bg2">
                    <a:lumMod val="10000"/>
                  </a:schemeClr>
                </a:solidFill>
              </a:rPr>
              <a:t>Además de dar información, estos medios nos permiten comunicarnos con cercanías y lejanías, ya sea con nuestros familiares, amigos, conocidos, etc.…</a:t>
            </a:r>
          </a:p>
          <a:p>
            <a:endParaRPr lang="es-CO" dirty="0"/>
          </a:p>
        </p:txBody>
      </p:sp>
      <p:pic>
        <p:nvPicPr>
          <p:cNvPr id="24578" name="Picture 2" descr="https://encrypted-tbn0.gstatic.com/images?q=tbn:ANd9GcRQoMamK5TcEpGVWf9yIgyEqwP2wXZo8-5RBOuvF880MD-E2LTv"/>
          <p:cNvPicPr>
            <a:picLocks noChangeAspect="1" noChangeArrowheads="1"/>
          </p:cNvPicPr>
          <p:nvPr/>
        </p:nvPicPr>
        <p:blipFill>
          <a:blip r:embed="rId2"/>
          <a:srcRect/>
          <a:stretch>
            <a:fillRect/>
          </a:stretch>
        </p:blipFill>
        <p:spPr bwMode="auto">
          <a:xfrm>
            <a:off x="214282" y="3214686"/>
            <a:ext cx="3319467" cy="2857508"/>
          </a:xfrm>
          <a:prstGeom prst="rect">
            <a:avLst/>
          </a:prstGeom>
          <a:noFill/>
        </p:spPr>
      </p:pic>
      <p:pic>
        <p:nvPicPr>
          <p:cNvPr id="24580" name="Picture 4" descr="https://encrypted-tbn3.gstatic.com/images?q=tbn:ANd9GcRr-fq7tpceDjjQDj8Dq7XoOHJLYnzXG4dka7ZmeYy75U51GZDOVw"/>
          <p:cNvPicPr>
            <a:picLocks noChangeAspect="1" noChangeArrowheads="1"/>
          </p:cNvPicPr>
          <p:nvPr/>
        </p:nvPicPr>
        <p:blipFill>
          <a:blip r:embed="rId3"/>
          <a:srcRect/>
          <a:stretch>
            <a:fillRect/>
          </a:stretch>
        </p:blipFill>
        <p:spPr bwMode="auto">
          <a:xfrm>
            <a:off x="3643306" y="3786190"/>
            <a:ext cx="1847850" cy="2466975"/>
          </a:xfrm>
          <a:prstGeom prst="rect">
            <a:avLst/>
          </a:prstGeom>
          <a:noFill/>
        </p:spPr>
      </p:pic>
      <p:pic>
        <p:nvPicPr>
          <p:cNvPr id="24582" name="Picture 6" descr="http://3.bp.blogspot.com/_os5jjLJ_Hs0/STw1XOUIXlI/AAAAAAAAAAk/7xLuvxNVH3E/s320/adolescentes1.jpg"/>
          <p:cNvPicPr>
            <a:picLocks noChangeAspect="1" noChangeArrowheads="1"/>
          </p:cNvPicPr>
          <p:nvPr/>
        </p:nvPicPr>
        <p:blipFill>
          <a:blip r:embed="rId4"/>
          <a:srcRect/>
          <a:stretch>
            <a:fillRect/>
          </a:stretch>
        </p:blipFill>
        <p:spPr bwMode="auto">
          <a:xfrm>
            <a:off x="5643570" y="2571744"/>
            <a:ext cx="3214710" cy="335758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218</Words>
  <Application>Microsoft Office PowerPoint</Application>
  <PresentationFormat>Presentación en pantalla (4:3)</PresentationFormat>
  <Paragraphs>16</Paragraphs>
  <Slides>8</Slides>
  <Notes>1</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MEDIOS DE COMUNICACIÓN  VERÓNICA SEPÚLVEDA ZAPATA CAROLINA ZAPATA ZAPATA ONCE DOS   León Ángel Pérez López  </vt:lpstr>
      <vt:lpstr>IMPORTANCIA DE LOS MEDIOS DE COMUNICACIÓN </vt:lpstr>
      <vt:lpstr>Por otro lado los medios de comunicación cumplen la función mas importante en este planeta, mantener una democracia ante esta sociedad</vt:lpstr>
      <vt:lpstr>Presentación de PowerPoint</vt:lpstr>
      <vt:lpstr>Los medios de comunicación están obligados a informar, investigar, analizar, trazar horizontes y a desarrollar sus tareas con objetividad, equidad, ética y racionalidad, consciente de la función social que desempeña. </vt:lpstr>
      <vt:lpstr>Presentación de PowerPoint</vt:lpstr>
      <vt:lpstr>Presentación de PowerPoint</vt:lpstr>
      <vt:lpstr>Presentación de PowerPoint</vt:lpstr>
    </vt:vector>
  </TitlesOfParts>
  <Company>Secretaria de Educacion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MEDIOS DE COMUNICACIÓN  VERONICA SEPULVEDA ZAPATA CAROLINA ZAPATA ZAPATA ONCE DOS   León Ángel Pérez López</dc:title>
  <dc:creator>USUARIO</dc:creator>
  <cp:lastModifiedBy>usuario</cp:lastModifiedBy>
  <cp:revision>10</cp:revision>
  <dcterms:created xsi:type="dcterms:W3CDTF">2014-07-22T18:56:57Z</dcterms:created>
  <dcterms:modified xsi:type="dcterms:W3CDTF">2014-07-26T22:16:43Z</dcterms:modified>
</cp:coreProperties>
</file>