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3" d="100"/>
          <a:sy n="53" d="100"/>
        </p:scale>
        <p:origin x="-996" y="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243C6857-AC92-4D72-A829-98CA7B6076D2}" type="datetimeFigureOut">
              <a:rPr lang="es-ES" smtClean="0"/>
              <a:t>26/07/2014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59EAEC3-FC78-4C4A-A7C2-3C15508D35A0}"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43C6857-AC92-4D72-A829-98CA7B6076D2}" type="datetimeFigureOut">
              <a:rPr lang="es-ES" smtClean="0"/>
              <a:t>26/07/2014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59EAEC3-FC78-4C4A-A7C2-3C15508D35A0}"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43C6857-AC92-4D72-A829-98CA7B6076D2}" type="datetimeFigureOut">
              <a:rPr lang="es-ES" smtClean="0"/>
              <a:t>26/07/2014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59EAEC3-FC78-4C4A-A7C2-3C15508D35A0}"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43C6857-AC92-4D72-A829-98CA7B6076D2}" type="datetimeFigureOut">
              <a:rPr lang="es-ES" smtClean="0"/>
              <a:t>26/07/2014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59EAEC3-FC78-4C4A-A7C2-3C15508D35A0}"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43C6857-AC92-4D72-A829-98CA7B6076D2}" type="datetimeFigureOut">
              <a:rPr lang="es-ES" smtClean="0"/>
              <a:t>26/07/2014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59EAEC3-FC78-4C4A-A7C2-3C15508D35A0}"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243C6857-AC92-4D72-A829-98CA7B6076D2}" type="datetimeFigureOut">
              <a:rPr lang="es-ES" smtClean="0"/>
              <a:t>26/07/2014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59EAEC3-FC78-4C4A-A7C2-3C15508D35A0}"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243C6857-AC92-4D72-A829-98CA7B6076D2}" type="datetimeFigureOut">
              <a:rPr lang="es-ES" smtClean="0"/>
              <a:t>26/07/2014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59EAEC3-FC78-4C4A-A7C2-3C15508D35A0}"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243C6857-AC92-4D72-A829-98CA7B6076D2}" type="datetimeFigureOut">
              <a:rPr lang="es-ES" smtClean="0"/>
              <a:t>26/07/2014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59EAEC3-FC78-4C4A-A7C2-3C15508D35A0}"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43C6857-AC92-4D72-A829-98CA7B6076D2}" type="datetimeFigureOut">
              <a:rPr lang="es-ES" smtClean="0"/>
              <a:t>26/07/2014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59EAEC3-FC78-4C4A-A7C2-3C15508D35A0}"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43C6857-AC92-4D72-A829-98CA7B6076D2}" type="datetimeFigureOut">
              <a:rPr lang="es-ES" smtClean="0"/>
              <a:t>26/07/2014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59EAEC3-FC78-4C4A-A7C2-3C15508D35A0}"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43C6857-AC92-4D72-A829-98CA7B6076D2}" type="datetimeFigureOut">
              <a:rPr lang="es-ES" smtClean="0"/>
              <a:t>26/07/2014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59EAEC3-FC78-4C4A-A7C2-3C15508D35A0}"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3C6857-AC92-4D72-A829-98CA7B6076D2}" type="datetimeFigureOut">
              <a:rPr lang="es-ES" smtClean="0"/>
              <a:t>26/07/2014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EAEC3-FC78-4C4A-A7C2-3C15508D35A0}"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642910" y="1214422"/>
            <a:ext cx="7772400" cy="5143535"/>
          </a:xfrm>
        </p:spPr>
        <p:txBody>
          <a:bodyPr>
            <a:noAutofit/>
          </a:bodyPr>
          <a:lstStyle/>
          <a:p>
            <a:r>
              <a:rPr lang="es-ES_tradnl"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Arial" pitchFamily="34" charset="0"/>
                <a:cs typeface="Arial" pitchFamily="34" charset="0"/>
              </a:rPr>
              <a:t>ELEMENTOS Y FUNCIONES DE LA COMUNICACIÒN.</a:t>
            </a:r>
            <a:r>
              <a:rPr lang="es-ES_tradnl" sz="1600" b="1" dirty="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Arial" pitchFamily="34" charset="0"/>
                <a:cs typeface="Arial" pitchFamily="34" charset="0"/>
              </a:rPr>
              <a:t/>
            </a:r>
            <a:br>
              <a:rPr lang="es-ES_tradnl" sz="1600" b="1" dirty="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Arial" pitchFamily="34" charset="0"/>
                <a:cs typeface="Arial" pitchFamily="34" charset="0"/>
              </a:rPr>
            </a:br>
            <a:r>
              <a:rPr lang="es-ES_tradnl"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Arial" pitchFamily="34" charset="0"/>
                <a:cs typeface="Arial" pitchFamily="34" charset="0"/>
              </a:rPr>
              <a:t/>
            </a:r>
            <a:br>
              <a:rPr lang="es-ES_tradnl"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Arial" pitchFamily="34" charset="0"/>
                <a:cs typeface="Arial" pitchFamily="34" charset="0"/>
              </a:rPr>
            </a:br>
            <a:r>
              <a:rPr lang="es-ES_tradnl"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Arial" pitchFamily="34" charset="0"/>
                <a:cs typeface="Arial" pitchFamily="34" charset="0"/>
              </a:rPr>
              <a:t/>
            </a:r>
            <a:br>
              <a:rPr lang="es-ES_tradnl"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Arial" pitchFamily="34" charset="0"/>
                <a:cs typeface="Arial" pitchFamily="34" charset="0"/>
              </a:rPr>
            </a:br>
            <a:r>
              <a:rPr lang="es-ES_tradnl" sz="1600" b="1" dirty="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Arial" pitchFamily="34" charset="0"/>
                <a:cs typeface="Arial" pitchFamily="34" charset="0"/>
              </a:rPr>
              <a:t/>
            </a:r>
            <a:br>
              <a:rPr lang="es-ES_tradnl" sz="1600" b="1" dirty="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Arial" pitchFamily="34" charset="0"/>
                <a:cs typeface="Arial" pitchFamily="34" charset="0"/>
              </a:rPr>
            </a:br>
            <a:r>
              <a:rPr lang="es-ES_tradnl"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Arial" pitchFamily="34" charset="0"/>
                <a:cs typeface="Arial" pitchFamily="34" charset="0"/>
              </a:rPr>
              <a:t/>
            </a:r>
            <a:br>
              <a:rPr lang="es-ES_tradnl"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Arial" pitchFamily="34" charset="0"/>
                <a:cs typeface="Arial" pitchFamily="34" charset="0"/>
              </a:rPr>
            </a:br>
            <a:r>
              <a:rPr lang="es-ES_tradnl" sz="1600" b="1" dirty="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Arial" pitchFamily="34" charset="0"/>
                <a:cs typeface="Arial" pitchFamily="34" charset="0"/>
              </a:rPr>
              <a:t/>
            </a:r>
            <a:br>
              <a:rPr lang="es-ES_tradnl" sz="1600" b="1" dirty="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Arial" pitchFamily="34" charset="0"/>
                <a:cs typeface="Arial" pitchFamily="34" charset="0"/>
              </a:rPr>
            </a:br>
            <a:r>
              <a:rPr lang="es-ES_tradnl"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Arial" pitchFamily="34" charset="0"/>
                <a:cs typeface="Arial" pitchFamily="34" charset="0"/>
              </a:rPr>
              <a:t>CORDOBA JIMENEZ LUISA FERNANDA</a:t>
            </a:r>
            <a:br>
              <a:rPr lang="es-ES_tradnl"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Arial" pitchFamily="34" charset="0"/>
                <a:cs typeface="Arial" pitchFamily="34" charset="0"/>
              </a:rPr>
            </a:br>
            <a:r>
              <a:rPr lang="es-ES_tradnl"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Arial" pitchFamily="34" charset="0"/>
                <a:cs typeface="Arial" pitchFamily="34" charset="0"/>
              </a:rPr>
              <a:t>PARRA PANESSO VIVIANA</a:t>
            </a:r>
            <a:br>
              <a:rPr lang="es-ES_tradnl"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Arial" pitchFamily="34" charset="0"/>
                <a:cs typeface="Arial" pitchFamily="34" charset="0"/>
              </a:rPr>
            </a:br>
            <a:r>
              <a:rPr lang="es-ES_tradnl"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Arial" pitchFamily="34" charset="0"/>
                <a:cs typeface="Arial" pitchFamily="34" charset="0"/>
              </a:rPr>
              <a:t>ONCE  DOS</a:t>
            </a:r>
            <a:br>
              <a:rPr lang="es-ES_tradnl"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Arial" pitchFamily="34" charset="0"/>
                <a:cs typeface="Arial" pitchFamily="34" charset="0"/>
              </a:rPr>
            </a:br>
            <a:r>
              <a:rPr lang="es-ES_tradnl"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Arial" pitchFamily="34" charset="0"/>
                <a:cs typeface="Arial" pitchFamily="34" charset="0"/>
              </a:rPr>
              <a:t> </a:t>
            </a:r>
            <a:br>
              <a:rPr lang="es-ES_tradnl"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Arial" pitchFamily="34" charset="0"/>
                <a:cs typeface="Arial" pitchFamily="34" charset="0"/>
              </a:rPr>
            </a:br>
            <a:r>
              <a:rPr lang="es-ES_tradnl"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Arial" pitchFamily="34" charset="0"/>
                <a:cs typeface="Arial" pitchFamily="34" charset="0"/>
              </a:rPr>
              <a:t/>
            </a:r>
            <a:br>
              <a:rPr lang="es-ES_tradnl"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Arial" pitchFamily="34" charset="0"/>
                <a:cs typeface="Arial" pitchFamily="34" charset="0"/>
              </a:rPr>
            </a:br>
            <a:r>
              <a:rPr lang="es-ES_tradnl" sz="1600" b="1" dirty="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Arial" pitchFamily="34" charset="0"/>
                <a:cs typeface="Arial" pitchFamily="34" charset="0"/>
              </a:rPr>
              <a:t/>
            </a:r>
            <a:br>
              <a:rPr lang="es-ES_tradnl" sz="1600" b="1" dirty="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Arial" pitchFamily="34" charset="0"/>
                <a:cs typeface="Arial" pitchFamily="34" charset="0"/>
              </a:rPr>
            </a:br>
            <a:r>
              <a:rPr lang="es-ES_tradnl"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Arial" pitchFamily="34" charset="0"/>
                <a:cs typeface="Arial" pitchFamily="34" charset="0"/>
              </a:rPr>
              <a:t/>
            </a:r>
            <a:br>
              <a:rPr lang="es-ES_tradnl"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Arial" pitchFamily="34" charset="0"/>
                <a:cs typeface="Arial" pitchFamily="34" charset="0"/>
              </a:rPr>
            </a:br>
            <a:r>
              <a:rPr lang="es-ES_tradnl"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Arial" pitchFamily="34" charset="0"/>
                <a:cs typeface="Arial" pitchFamily="34" charset="0"/>
              </a:rPr>
              <a:t>León Ángel Pérez López </a:t>
            </a:r>
            <a:br>
              <a:rPr lang="es-ES_tradnl"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Arial" pitchFamily="34" charset="0"/>
                <a:cs typeface="Arial" pitchFamily="34" charset="0"/>
              </a:rPr>
            </a:br>
            <a:r>
              <a:rPr lang="es-ES_tradnl"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Arial" pitchFamily="34" charset="0"/>
                <a:cs typeface="Arial" pitchFamily="34" charset="0"/>
              </a:rPr>
              <a:t>Lic. Lengua Castellana</a:t>
            </a:r>
            <a:br>
              <a:rPr lang="es-ES_tradnl"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Arial" pitchFamily="34" charset="0"/>
                <a:cs typeface="Arial" pitchFamily="34" charset="0"/>
              </a:rPr>
            </a:br>
            <a:r>
              <a:rPr lang="es-ES_tradnl" sz="1600" b="1" dirty="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Arial" pitchFamily="34" charset="0"/>
                <a:cs typeface="Arial" pitchFamily="34" charset="0"/>
              </a:rPr>
              <a:t/>
            </a:r>
            <a:br>
              <a:rPr lang="es-ES_tradnl" sz="1600" b="1" dirty="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Arial" pitchFamily="34" charset="0"/>
                <a:cs typeface="Arial" pitchFamily="34" charset="0"/>
              </a:rPr>
            </a:br>
            <a:r>
              <a:rPr lang="es-ES_tradnl"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Arial" pitchFamily="34" charset="0"/>
                <a:cs typeface="Arial" pitchFamily="34" charset="0"/>
              </a:rPr>
              <a:t/>
            </a:r>
            <a:br>
              <a:rPr lang="es-ES_tradnl"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Arial" pitchFamily="34" charset="0"/>
                <a:cs typeface="Arial" pitchFamily="34" charset="0"/>
              </a:rPr>
            </a:br>
            <a:r>
              <a:rPr lang="es-ES_tradnl"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Arial" pitchFamily="34" charset="0"/>
                <a:cs typeface="Arial" pitchFamily="34" charset="0"/>
              </a:rPr>
              <a:t/>
            </a:r>
            <a:br>
              <a:rPr lang="es-ES_tradnl"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Arial" pitchFamily="34" charset="0"/>
                <a:cs typeface="Arial" pitchFamily="34" charset="0"/>
              </a:rPr>
            </a:br>
            <a:r>
              <a:rPr lang="es-ES_tradnl" sz="1600" b="1" dirty="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Arial" pitchFamily="34" charset="0"/>
                <a:cs typeface="Arial" pitchFamily="34" charset="0"/>
              </a:rPr>
              <a:t/>
            </a:r>
            <a:br>
              <a:rPr lang="es-ES_tradnl" sz="1600" b="1" dirty="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Arial" pitchFamily="34" charset="0"/>
                <a:cs typeface="Arial" pitchFamily="34" charset="0"/>
              </a:rPr>
            </a:br>
            <a:r>
              <a:rPr lang="es-ES_tradnl"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Arial" pitchFamily="34" charset="0"/>
                <a:cs typeface="Arial" pitchFamily="34" charset="0"/>
              </a:rPr>
              <a:t/>
            </a:r>
            <a:br>
              <a:rPr lang="es-ES_tradnl"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Arial" pitchFamily="34" charset="0"/>
                <a:cs typeface="Arial" pitchFamily="34" charset="0"/>
              </a:rPr>
            </a:br>
            <a:r>
              <a:rPr lang="es-ES_tradnl"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Arial" pitchFamily="34" charset="0"/>
                <a:cs typeface="Arial" pitchFamily="34" charset="0"/>
              </a:rPr>
              <a:t>INSTITUCIÒN EDUCATIVA ANTONIO DERKA SANTO DOMINGO</a:t>
            </a:r>
            <a:br>
              <a:rPr lang="es-ES_tradnl"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Arial" pitchFamily="34" charset="0"/>
                <a:cs typeface="Arial" pitchFamily="34" charset="0"/>
              </a:rPr>
            </a:br>
            <a:r>
              <a:rPr lang="es-ES_tradnl"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Arial" pitchFamily="34" charset="0"/>
                <a:cs typeface="Arial" pitchFamily="34" charset="0"/>
              </a:rPr>
              <a:t>MEDELLÌN </a:t>
            </a:r>
            <a:br>
              <a:rPr lang="es-ES_tradnl"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Arial" pitchFamily="34" charset="0"/>
                <a:cs typeface="Arial" pitchFamily="34" charset="0"/>
              </a:rPr>
            </a:br>
            <a:r>
              <a:rPr lang="es-ES_tradnl"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Arial" pitchFamily="34" charset="0"/>
                <a:cs typeface="Arial" pitchFamily="34" charset="0"/>
              </a:rPr>
              <a:t>2014</a:t>
            </a:r>
            <a:r>
              <a:rPr lang="es-ES_tradnl" sz="1400" dirty="0" smtClean="0">
                <a:latin typeface="Arial" pitchFamily="34" charset="0"/>
                <a:cs typeface="Arial" pitchFamily="34" charset="0"/>
              </a:rPr>
              <a:t/>
            </a:r>
            <a:br>
              <a:rPr lang="es-ES_tradnl" sz="1400" dirty="0" smtClean="0">
                <a:latin typeface="Arial" pitchFamily="34" charset="0"/>
                <a:cs typeface="Arial" pitchFamily="34" charset="0"/>
              </a:rPr>
            </a:br>
            <a:r>
              <a:rPr lang="es-ES_tradnl" sz="1400" dirty="0" smtClean="0">
                <a:latin typeface="Arial" pitchFamily="34" charset="0"/>
                <a:cs typeface="Arial" pitchFamily="34" charset="0"/>
              </a:rPr>
              <a:t>	 </a:t>
            </a:r>
            <a:br>
              <a:rPr lang="es-ES_tradnl" sz="1400" dirty="0" smtClean="0">
                <a:latin typeface="Arial" pitchFamily="34" charset="0"/>
                <a:cs typeface="Arial" pitchFamily="34" charset="0"/>
              </a:rPr>
            </a:br>
            <a:r>
              <a:rPr lang="es-ES_tradnl" sz="1400" dirty="0" smtClean="0">
                <a:latin typeface="Arial" pitchFamily="34" charset="0"/>
                <a:cs typeface="Arial" pitchFamily="34" charset="0"/>
              </a:rPr>
              <a:t/>
            </a:r>
            <a:br>
              <a:rPr lang="es-ES_tradnl" sz="1400" dirty="0" smtClean="0">
                <a:latin typeface="Arial" pitchFamily="34" charset="0"/>
                <a:cs typeface="Arial" pitchFamily="34" charset="0"/>
              </a:rPr>
            </a:br>
            <a:endParaRPr lang="es-ES" sz="14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642910" y="2643182"/>
            <a:ext cx="8229600" cy="1143000"/>
          </a:xfrm>
        </p:spPr>
        <p:txBody>
          <a:bodyPr>
            <a:normAutofit fontScale="90000"/>
          </a:bodyPr>
          <a:lstStyle/>
          <a:p>
            <a:r>
              <a:rPr lang="es-ES_tradnl" dirty="0" smtClean="0">
                <a:solidFill>
                  <a:schemeClr val="bg1"/>
                </a:solidFill>
              </a:rPr>
              <a:t/>
            </a:r>
            <a:br>
              <a:rPr lang="es-ES_tradnl" dirty="0" smtClean="0">
                <a:solidFill>
                  <a:schemeClr val="bg1"/>
                </a:solidFill>
              </a:rPr>
            </a:br>
            <a:endParaRPr lang="es-ES" dirty="0">
              <a:solidFill>
                <a:schemeClr val="bg1"/>
              </a:solidFill>
            </a:endParaRPr>
          </a:p>
        </p:txBody>
      </p:sp>
      <p:sp>
        <p:nvSpPr>
          <p:cNvPr id="5" name="4 Rectángulo"/>
          <p:cNvSpPr/>
          <p:nvPr/>
        </p:nvSpPr>
        <p:spPr>
          <a:xfrm>
            <a:off x="1214414" y="2143116"/>
            <a:ext cx="7263827" cy="2554545"/>
          </a:xfrm>
          <a:prstGeom prst="rect">
            <a:avLst/>
          </a:prstGeom>
          <a:noFill/>
        </p:spPr>
        <p:txBody>
          <a:bodyPr wrap="square" lIns="91440" tIns="45720" rIns="91440" bIns="45720">
            <a:spAutoFit/>
          </a:bodyPr>
          <a:lstStyle/>
          <a:p>
            <a:pPr algn="ctr"/>
            <a:r>
              <a:rPr lang="es-ES_tradnl" sz="4000" b="1" dirty="0" smtClean="0">
                <a:ln w="18000">
                  <a:noFill/>
                  <a:prstDash val="solid"/>
                  <a:miter lim="800000"/>
                </a:ln>
                <a:solidFill>
                  <a:srgbClr val="FF0000"/>
                </a:solidFill>
                <a:effectLst>
                  <a:glow rad="228600">
                    <a:schemeClr val="accent5">
                      <a:satMod val="175000"/>
                      <a:alpha val="40000"/>
                    </a:schemeClr>
                  </a:glow>
                  <a:outerShdw blurRad="25500" dist="23000" dir="7020000" algn="tl">
                    <a:srgbClr val="000000">
                      <a:alpha val="50000"/>
                    </a:srgbClr>
                  </a:outerShdw>
                </a:effectLst>
              </a:rPr>
              <a:t>LOS ELEMENTOS QUE ITERVIENEN EN EL PROCESO DE COMUNICACIÓN SON LOS SIGUIENTES: </a:t>
            </a:r>
            <a:endParaRPr lang="es-ES" sz="4000" b="1" dirty="0">
              <a:ln w="18000">
                <a:noFill/>
                <a:prstDash val="solid"/>
                <a:miter lim="800000"/>
              </a:ln>
              <a:solidFill>
                <a:srgbClr val="FF0000"/>
              </a:solidFill>
              <a:effectLst>
                <a:glow rad="228600">
                  <a:schemeClr val="accent5">
                    <a:satMod val="175000"/>
                    <a:alpha val="40000"/>
                  </a:schemeClr>
                </a:glow>
                <a:outerShdw blurRad="25500" dist="23000" dir="7020000" algn="tl">
                  <a:srgbClr val="000000">
                    <a:alpha val="5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to="" calcmode="lin" valueType="num">
                                      <p:cBhvr>
                                        <p:cTn id="7" dur="1" fill="hold"/>
                                        <p:tgtEl>
                                          <p:spTgt spid="5">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28596" y="785794"/>
            <a:ext cx="8229600" cy="1143000"/>
          </a:xfrm>
        </p:spPr>
        <p:txBody>
          <a:bodyPr/>
          <a:lstStyle/>
          <a:p>
            <a:r>
              <a:rPr lang="es-ES_tradnl" dirty="0" smtClean="0">
                <a:solidFill>
                  <a:schemeClr val="bg1"/>
                </a:solidFill>
                <a:effectLst>
                  <a:glow rad="228600">
                    <a:schemeClr val="accent6">
                      <a:satMod val="175000"/>
                      <a:alpha val="40000"/>
                    </a:schemeClr>
                  </a:glow>
                </a:effectLst>
              </a:rPr>
              <a:t>EMISOR</a:t>
            </a:r>
            <a:endParaRPr lang="es-ES" dirty="0">
              <a:solidFill>
                <a:schemeClr val="bg1"/>
              </a:solidFill>
              <a:effectLst>
                <a:glow rad="228600">
                  <a:schemeClr val="accent6">
                    <a:satMod val="175000"/>
                    <a:alpha val="40000"/>
                  </a:schemeClr>
                </a:glow>
              </a:effectLst>
            </a:endParaRPr>
          </a:p>
        </p:txBody>
      </p:sp>
      <p:sp>
        <p:nvSpPr>
          <p:cNvPr id="3" name="2 Marcador de contenido"/>
          <p:cNvSpPr>
            <a:spLocks noGrp="1"/>
          </p:cNvSpPr>
          <p:nvPr>
            <p:ph idx="1"/>
          </p:nvPr>
        </p:nvSpPr>
        <p:spPr>
          <a:xfrm>
            <a:off x="3786182" y="2643182"/>
            <a:ext cx="4471990" cy="3400436"/>
          </a:xfrm>
        </p:spPr>
        <p:txBody>
          <a:bodyPr/>
          <a:lstStyle/>
          <a:p>
            <a:r>
              <a:rPr lang="es-ES_tradnl" dirty="0" smtClean="0">
                <a:solidFill>
                  <a:schemeClr val="accent6">
                    <a:lumMod val="75000"/>
                  </a:schemeClr>
                </a:solidFill>
              </a:rPr>
              <a:t>Es aquel que transmite la información (un individuo, un grupo o una maquina).</a:t>
            </a:r>
            <a:endParaRPr lang="es-ES" dirty="0">
              <a:solidFill>
                <a:schemeClr val="accent6">
                  <a:lumMod val="75000"/>
                </a:schemeClr>
              </a:solidFill>
            </a:endParaRPr>
          </a:p>
        </p:txBody>
      </p:sp>
      <p:pic>
        <p:nvPicPr>
          <p:cNvPr id="4" name="3 Imagen" descr="emisor.jpg"/>
          <p:cNvPicPr>
            <a:picLocks noChangeAspect="1"/>
          </p:cNvPicPr>
          <p:nvPr/>
        </p:nvPicPr>
        <p:blipFill>
          <a:blip r:embed="rId3"/>
          <a:stretch>
            <a:fillRect/>
          </a:stretch>
        </p:blipFill>
        <p:spPr>
          <a:xfrm>
            <a:off x="1000100" y="2000240"/>
            <a:ext cx="2643182" cy="3714752"/>
          </a:xfrm>
          <a:prstGeom prst="rect">
            <a:avLst/>
          </a:prstGeom>
          <a:ln>
            <a:solidFill>
              <a:srgbClr val="FFFF00"/>
            </a:solidFill>
          </a:ln>
          <a:effectLst>
            <a:glow rad="228600">
              <a:schemeClr val="accent5">
                <a:satMod val="175000"/>
                <a:alpha val="40000"/>
              </a:schemeClr>
            </a:glow>
            <a:softEdge rad="112500"/>
          </a:effectLst>
          <a:scene3d>
            <a:camera prst="perspectiveRight"/>
            <a:lightRig rig="threePt" dir="t"/>
          </a:scene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par>
                                <p:cTn id="8" presetID="7"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0" fill="hold"/>
                                        <p:tgtEl>
                                          <p:spTgt spid="4"/>
                                        </p:tgtEl>
                                        <p:attrNameLst>
                                          <p:attrName>ppt_x</p:attrName>
                                        </p:attrNameLst>
                                      </p:cBhvr>
                                      <p:tavLst>
                                        <p:tav tm="0">
                                          <p:val>
                                            <p:strVal val="#ppt_x"/>
                                          </p:val>
                                        </p:tav>
                                        <p:tav tm="100000">
                                          <p:val>
                                            <p:strVal val="#ppt_x"/>
                                          </p:val>
                                        </p:tav>
                                      </p:tavLst>
                                    </p:anim>
                                    <p:anim calcmode="lin" valueType="num">
                                      <p:cBhvr additive="base">
                                        <p:cTn id="11" dur="5000" fill="hold"/>
                                        <p:tgtEl>
                                          <p:spTgt spid="4"/>
                                        </p:tgtEl>
                                        <p:attrNameLst>
                                          <p:attrName>ppt_y</p:attrName>
                                        </p:attrNameLst>
                                      </p:cBhvr>
                                      <p:tavLst>
                                        <p:tav tm="0">
                                          <p:val>
                                            <p:strVal val="1+#ppt_h/2"/>
                                          </p:val>
                                        </p:tav>
                                        <p:tav tm="100000">
                                          <p:val>
                                            <p:strVal val="#ppt_y"/>
                                          </p:val>
                                        </p:tav>
                                      </p:tavLst>
                                    </p:anim>
                                  </p:childTnLst>
                                </p:cTn>
                              </p:par>
                              <p:par>
                                <p:cTn id="12" presetID="18" presetClass="entr" presetSubtype="12" fill="hold"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strips(downLeft)">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1000" r="-5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285720" y="857232"/>
            <a:ext cx="8229600" cy="1143000"/>
          </a:xfrm>
        </p:spPr>
        <p:txBody>
          <a:bodyPr/>
          <a:lstStyle/>
          <a:p>
            <a:r>
              <a:rPr lang="es-ES_tradnl" dirty="0" smtClean="0">
                <a:solidFill>
                  <a:schemeClr val="bg1"/>
                </a:solidFill>
                <a:effectLst>
                  <a:glow rad="228600">
                    <a:schemeClr val="accent6">
                      <a:satMod val="175000"/>
                      <a:alpha val="40000"/>
                    </a:schemeClr>
                  </a:glow>
                </a:effectLst>
              </a:rPr>
              <a:t>RECEPTOR</a:t>
            </a:r>
            <a:endParaRPr lang="es-ES" dirty="0">
              <a:solidFill>
                <a:schemeClr val="bg1"/>
              </a:solidFill>
              <a:effectLst>
                <a:glow rad="228600">
                  <a:schemeClr val="accent6">
                    <a:satMod val="175000"/>
                    <a:alpha val="40000"/>
                  </a:schemeClr>
                </a:glow>
              </a:effectLst>
            </a:endParaRPr>
          </a:p>
        </p:txBody>
      </p:sp>
      <p:sp>
        <p:nvSpPr>
          <p:cNvPr id="3" name="2 Marcador de contenido"/>
          <p:cNvSpPr>
            <a:spLocks noGrp="1"/>
          </p:cNvSpPr>
          <p:nvPr>
            <p:ph idx="1"/>
          </p:nvPr>
        </p:nvSpPr>
        <p:spPr>
          <a:xfrm>
            <a:off x="785786" y="2285992"/>
            <a:ext cx="3900486" cy="3400436"/>
          </a:xfrm>
        </p:spPr>
        <p:txBody>
          <a:bodyPr/>
          <a:lstStyle/>
          <a:p>
            <a:r>
              <a:rPr lang="es-ES_tradnl" dirty="0" smtClean="0">
                <a:solidFill>
                  <a:schemeClr val="accent6"/>
                </a:solidFill>
              </a:rPr>
              <a:t>Es aquel que de manera individual o colectivamente recibe la información.</a:t>
            </a:r>
            <a:endParaRPr lang="es-ES" dirty="0">
              <a:solidFill>
                <a:schemeClr val="accent6"/>
              </a:solidFill>
            </a:endParaRPr>
          </a:p>
        </p:txBody>
      </p:sp>
      <p:pic>
        <p:nvPicPr>
          <p:cNvPr id="4" name="3 Imagen" descr="receptor.jpg"/>
          <p:cNvPicPr>
            <a:picLocks noChangeAspect="1"/>
          </p:cNvPicPr>
          <p:nvPr/>
        </p:nvPicPr>
        <p:blipFill>
          <a:blip r:embed="rId3"/>
          <a:stretch>
            <a:fillRect/>
          </a:stretch>
        </p:blipFill>
        <p:spPr>
          <a:xfrm>
            <a:off x="4572000" y="2500306"/>
            <a:ext cx="2872514" cy="3500462"/>
          </a:xfrm>
          <a:prstGeom prst="rect">
            <a:avLst/>
          </a:prstGeom>
          <a:ln>
            <a:solidFill>
              <a:srgbClr val="FF0000"/>
            </a:solidFill>
          </a:ln>
          <a:effectLst>
            <a:glow rad="228600">
              <a:schemeClr val="accent4">
                <a:satMod val="175000"/>
                <a:alpha val="40000"/>
              </a:schemeClr>
            </a:glow>
            <a:outerShdw blurRad="292100" dist="139700" dir="2700000" algn="tl" rotWithShape="0">
              <a:srgbClr val="333333">
                <a:alpha val="65000"/>
              </a:srgbClr>
            </a:outerShdw>
          </a:effectLst>
          <a:scene3d>
            <a:camera prst="perspectiveLeft"/>
            <a:lightRig rig="threePt" dir="t"/>
          </a:scene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285720" y="1428736"/>
            <a:ext cx="8229600" cy="1143000"/>
          </a:xfrm>
        </p:spPr>
        <p:txBody>
          <a:bodyPr/>
          <a:lstStyle/>
          <a:p>
            <a:r>
              <a:rPr lang="es-ES_tradnl" dirty="0" smtClean="0">
                <a:ln>
                  <a:solidFill>
                    <a:srgbClr val="FF0066"/>
                  </a:solidFill>
                </a:ln>
                <a:solidFill>
                  <a:srgbClr val="002060"/>
                </a:solidFill>
                <a:effectLst>
                  <a:glow rad="228600">
                    <a:schemeClr val="accent5">
                      <a:satMod val="175000"/>
                      <a:alpha val="40000"/>
                    </a:schemeClr>
                  </a:glow>
                </a:effectLst>
              </a:rPr>
              <a:t>CÒDIGO</a:t>
            </a:r>
            <a:endParaRPr lang="es-ES" dirty="0">
              <a:ln>
                <a:solidFill>
                  <a:srgbClr val="FF0066"/>
                </a:solidFill>
              </a:ln>
              <a:solidFill>
                <a:srgbClr val="002060"/>
              </a:solidFill>
              <a:effectLst>
                <a:glow rad="228600">
                  <a:schemeClr val="accent5">
                    <a:satMod val="175000"/>
                    <a:alpha val="40000"/>
                  </a:schemeClr>
                </a:glow>
              </a:effectLst>
            </a:endParaRPr>
          </a:p>
        </p:txBody>
      </p:sp>
      <p:sp>
        <p:nvSpPr>
          <p:cNvPr id="3" name="2 Marcador de contenido"/>
          <p:cNvSpPr>
            <a:spLocks noGrp="1"/>
          </p:cNvSpPr>
          <p:nvPr>
            <p:ph idx="1"/>
          </p:nvPr>
        </p:nvSpPr>
        <p:spPr>
          <a:xfrm>
            <a:off x="3500430" y="2928934"/>
            <a:ext cx="5329246" cy="2543180"/>
          </a:xfrm>
        </p:spPr>
        <p:txBody>
          <a:bodyPr/>
          <a:lstStyle/>
          <a:p>
            <a:r>
              <a:rPr lang="es-ES_tradnl" dirty="0" smtClean="0">
                <a:ln>
                  <a:solidFill>
                    <a:srgbClr val="FF0066"/>
                  </a:solidFill>
                </a:ln>
                <a:solidFill>
                  <a:srgbClr val="002060"/>
                </a:solidFill>
              </a:rPr>
              <a:t>Es el conjunto o sistema de signos que el emisor utiliza para codificar el mensaje.</a:t>
            </a:r>
            <a:endParaRPr lang="es-ES" dirty="0">
              <a:ln>
                <a:solidFill>
                  <a:srgbClr val="FF0066"/>
                </a:solidFill>
              </a:ln>
              <a:solidFill>
                <a:srgbClr val="002060"/>
              </a:solidFill>
            </a:endParaRPr>
          </a:p>
        </p:txBody>
      </p:sp>
      <p:pic>
        <p:nvPicPr>
          <p:cNvPr id="4" name="3 Imagen" descr="carta.jpg"/>
          <p:cNvPicPr>
            <a:picLocks noChangeAspect="1"/>
          </p:cNvPicPr>
          <p:nvPr/>
        </p:nvPicPr>
        <p:blipFill>
          <a:blip r:embed="rId3"/>
          <a:stretch>
            <a:fillRect/>
          </a:stretch>
        </p:blipFill>
        <p:spPr>
          <a:xfrm>
            <a:off x="571472" y="2571744"/>
            <a:ext cx="2843784" cy="3200400"/>
          </a:xfrm>
          <a:prstGeom prst="rect">
            <a:avLst/>
          </a:prstGeom>
          <a:ln>
            <a:solidFill>
              <a:srgbClr val="FFFF00"/>
            </a:solidFill>
          </a:ln>
          <a:effectLst>
            <a:glow rad="228600">
              <a:schemeClr val="accent2">
                <a:satMod val="175000"/>
                <a:alpha val="40000"/>
              </a:schemeClr>
            </a:glow>
          </a:effectLst>
          <a:scene3d>
            <a:camera prst="perspectiveRelaxedModerately"/>
            <a:lightRig rig="threePt" dir="t"/>
          </a:scene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5"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linds(horizontal)">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solidFill>
                  <a:schemeClr val="bg1"/>
                </a:solidFill>
                <a:effectLst>
                  <a:glow rad="228600">
                    <a:schemeClr val="accent5">
                      <a:satMod val="175000"/>
                      <a:alpha val="40000"/>
                    </a:schemeClr>
                  </a:glow>
                </a:effectLst>
              </a:rPr>
              <a:t>canal</a:t>
            </a:r>
            <a:endParaRPr lang="es-ES" dirty="0">
              <a:solidFill>
                <a:schemeClr val="bg1"/>
              </a:solidFill>
              <a:effectLst>
                <a:glow rad="228600">
                  <a:schemeClr val="accent5">
                    <a:satMod val="175000"/>
                    <a:alpha val="40000"/>
                  </a:schemeClr>
                </a:glow>
              </a:effectLst>
            </a:endParaRPr>
          </a:p>
        </p:txBody>
      </p:sp>
      <p:sp>
        <p:nvSpPr>
          <p:cNvPr id="3" name="2 Marcador de contenido"/>
          <p:cNvSpPr>
            <a:spLocks noGrp="1"/>
          </p:cNvSpPr>
          <p:nvPr>
            <p:ph idx="1"/>
          </p:nvPr>
        </p:nvSpPr>
        <p:spPr>
          <a:xfrm>
            <a:off x="457200" y="1600200"/>
            <a:ext cx="4614866" cy="4525963"/>
          </a:xfrm>
        </p:spPr>
        <p:txBody>
          <a:bodyPr>
            <a:normAutofit fontScale="85000" lnSpcReduction="20000"/>
          </a:bodyPr>
          <a:lstStyle/>
          <a:p>
            <a:r>
              <a:rPr lang="es-ES_tradnl" dirty="0" smtClean="0">
                <a:solidFill>
                  <a:schemeClr val="bg1">
                    <a:lumMod val="85000"/>
                  </a:schemeClr>
                </a:solidFill>
                <a:effectLst>
                  <a:glow rad="228600">
                    <a:schemeClr val="accent5">
                      <a:satMod val="175000"/>
                      <a:alpha val="40000"/>
                    </a:schemeClr>
                  </a:glow>
                </a:effectLst>
              </a:rPr>
              <a:t>Elemento físico por donde el emisor transmite la información y que el receptor capta por los sentidos corporales. Se denomina canal tanto al medio natural (aire, luz) como al medio técnico empleado (imprenta, telegrafía, radio teléfono, televisión, ordenador, etc.)y se perciben a través de los sentidos del receptor.</a:t>
            </a:r>
            <a:endParaRPr lang="es-ES" dirty="0">
              <a:solidFill>
                <a:schemeClr val="bg1">
                  <a:lumMod val="85000"/>
                </a:schemeClr>
              </a:solidFill>
              <a:effectLst>
                <a:glow rad="228600">
                  <a:schemeClr val="accent5">
                    <a:satMod val="175000"/>
                    <a:alpha val="40000"/>
                  </a:schemeClr>
                </a:glow>
              </a:effectLst>
            </a:endParaRPr>
          </a:p>
        </p:txBody>
      </p:sp>
      <p:pic>
        <p:nvPicPr>
          <p:cNvPr id="4" name="3 Imagen" descr="comunicacion.jpg"/>
          <p:cNvPicPr>
            <a:picLocks noChangeAspect="1"/>
          </p:cNvPicPr>
          <p:nvPr/>
        </p:nvPicPr>
        <p:blipFill>
          <a:blip r:embed="rId3"/>
          <a:stretch>
            <a:fillRect/>
          </a:stretch>
        </p:blipFill>
        <p:spPr>
          <a:xfrm>
            <a:off x="5072066" y="1928802"/>
            <a:ext cx="3286148" cy="3971939"/>
          </a:xfrm>
          <a:prstGeom prst="rect">
            <a:avLst/>
          </a:prstGeom>
          <a:ln>
            <a:solidFill>
              <a:schemeClr val="accent5">
                <a:lumMod val="75000"/>
              </a:schemeClr>
            </a:solidFill>
          </a:ln>
          <a:effectLst>
            <a:glow rad="228600">
              <a:schemeClr val="accent6">
                <a:satMod val="175000"/>
                <a:alpha val="40000"/>
              </a:schemeClr>
            </a:glow>
          </a:effectLst>
          <a:scene3d>
            <a:camera prst="perspectiveLeft"/>
            <a:lightRig rig="threePt" dir="t"/>
          </a:scene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13"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plus(in)">
                                      <p:cBhvr>
                                        <p:cTn id="10" dur="2000"/>
                                        <p:tgtEl>
                                          <p:spTgt spid="4"/>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amond(in)">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solidFill>
                  <a:schemeClr val="bg1"/>
                </a:solidFill>
                <a:effectLst>
                  <a:glow rad="228600">
                    <a:schemeClr val="accent5">
                      <a:satMod val="175000"/>
                      <a:alpha val="40000"/>
                    </a:schemeClr>
                  </a:glow>
                </a:effectLst>
              </a:rPr>
              <a:t>CONTEXTO</a:t>
            </a:r>
            <a:endParaRPr lang="es-ES" dirty="0">
              <a:solidFill>
                <a:schemeClr val="bg1"/>
              </a:solidFill>
              <a:effectLst>
                <a:glow rad="228600">
                  <a:schemeClr val="accent5">
                    <a:satMod val="175000"/>
                    <a:alpha val="40000"/>
                  </a:schemeClr>
                </a:glow>
              </a:effectLst>
            </a:endParaRPr>
          </a:p>
        </p:txBody>
      </p:sp>
      <p:sp>
        <p:nvSpPr>
          <p:cNvPr id="3" name="2 Marcador de contenido"/>
          <p:cNvSpPr>
            <a:spLocks noGrp="1"/>
          </p:cNvSpPr>
          <p:nvPr>
            <p:ph idx="1"/>
          </p:nvPr>
        </p:nvSpPr>
        <p:spPr>
          <a:xfrm>
            <a:off x="4000496" y="1785926"/>
            <a:ext cx="4543428" cy="4525963"/>
          </a:xfrm>
        </p:spPr>
        <p:txBody>
          <a:bodyPr/>
          <a:lstStyle/>
          <a:p>
            <a:r>
              <a:rPr lang="es-ES_tradnl" dirty="0" smtClean="0">
                <a:solidFill>
                  <a:schemeClr val="bg1"/>
                </a:solidFill>
                <a:effectLst>
                  <a:glow rad="228600">
                    <a:schemeClr val="accent5">
                      <a:satMod val="175000"/>
                      <a:alpha val="40000"/>
                    </a:schemeClr>
                  </a:glow>
                </a:effectLst>
              </a:rPr>
              <a:t>Circunstancias temporales, espaciales y sociocultural que rodean el hecho o acto comunicativo  que permiten comprender el  mensaje en su justa medida.</a:t>
            </a:r>
            <a:endParaRPr lang="es-ES" dirty="0">
              <a:solidFill>
                <a:schemeClr val="bg1"/>
              </a:solidFill>
              <a:effectLst>
                <a:glow rad="228600">
                  <a:schemeClr val="accent5">
                    <a:satMod val="175000"/>
                    <a:alpha val="40000"/>
                  </a:schemeClr>
                </a:glow>
              </a:effectLst>
            </a:endParaRPr>
          </a:p>
        </p:txBody>
      </p:sp>
      <p:pic>
        <p:nvPicPr>
          <p:cNvPr id="4" name="3 Imagen" descr="sociedad.jpg"/>
          <p:cNvPicPr>
            <a:picLocks noChangeAspect="1"/>
          </p:cNvPicPr>
          <p:nvPr/>
        </p:nvPicPr>
        <p:blipFill>
          <a:blip r:embed="rId3"/>
          <a:stretch>
            <a:fillRect/>
          </a:stretch>
        </p:blipFill>
        <p:spPr>
          <a:xfrm>
            <a:off x="1071538" y="2285992"/>
            <a:ext cx="2857520" cy="3500462"/>
          </a:xfrm>
          <a:prstGeom prst="rect">
            <a:avLst/>
          </a:prstGeom>
          <a:ln>
            <a:solidFill>
              <a:srgbClr val="00B0F0"/>
            </a:solidFill>
          </a:ln>
          <a:effectLst>
            <a:glow rad="228600">
              <a:schemeClr val="accent2">
                <a:satMod val="175000"/>
                <a:alpha val="40000"/>
              </a:schemeClr>
            </a:glow>
          </a:effectLst>
          <a:scene3d>
            <a:camera prst="perspectiveContrastingRightFacing"/>
            <a:lightRig rig="threePt" dir="t"/>
          </a:scene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8"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amond(in)">
                                      <p:cBhvr>
                                        <p:cTn id="10" dur="2000"/>
                                        <p:tgtEl>
                                          <p:spTgt spid="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linds(horizontal)">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TotalTime>
  <Words>153</Words>
  <Application>Microsoft Office PowerPoint</Application>
  <PresentationFormat>Presentación en pantalla (4:3)</PresentationFormat>
  <Paragraphs>13</Paragraphs>
  <Slides>7</Slides>
  <Notes>0</Notes>
  <HiddenSlides>0</HiddenSlides>
  <MMClips>0</MMClips>
  <ScaleCrop>false</ScaleCrop>
  <HeadingPairs>
    <vt:vector size="4" baseType="variant">
      <vt:variant>
        <vt:lpstr>Tema</vt:lpstr>
      </vt:variant>
      <vt:variant>
        <vt:i4>1</vt:i4>
      </vt:variant>
      <vt:variant>
        <vt:lpstr>Títulos de diapositiva</vt:lpstr>
      </vt:variant>
      <vt:variant>
        <vt:i4>7</vt:i4>
      </vt:variant>
    </vt:vector>
  </HeadingPairs>
  <TitlesOfParts>
    <vt:vector size="8" baseType="lpstr">
      <vt:lpstr>Tema de Office</vt:lpstr>
      <vt:lpstr>ELEMENTOS Y FUNCIONES DE LA COMUNICACIÒN.      CORDOBA JIMENEZ LUISA FERNANDA PARRA PANESSO VIVIANA ONCE  DOS      León Ángel Pérez López  Lic. Lengua Castellana      INSTITUCIÒN EDUCATIVA ANTONIO DERKA SANTO DOMINGO MEDELLÌN  2014     </vt:lpstr>
      <vt:lpstr> </vt:lpstr>
      <vt:lpstr>EMISOR</vt:lpstr>
      <vt:lpstr>RECEPTOR</vt:lpstr>
      <vt:lpstr>CÒDIGO</vt:lpstr>
      <vt:lpstr>canal</vt:lpstr>
      <vt:lpstr>CONTEXTO</vt:lpstr>
    </vt:vector>
  </TitlesOfParts>
  <Company>Secretaria de Educacion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ELEMENTOS Y FUNCIONES DE LA COMUNICACIÒN.      CORDOBA JIMENEZ LUISA FERNANDA PARRA PANESSO VIVIANA ONCE  DOS      León Ángel p Lic. Lengua Castellana      INSTITUCIÒN EDUCATIVA ANTONIO DERKA SANTO DOMINGO MEDELLÌN  2014</dc:title>
  <dc:creator>INSTITUCION EDUCATIVA INEM JOSE FELIX RESTREPO</dc:creator>
  <cp:lastModifiedBy>usuario</cp:lastModifiedBy>
  <cp:revision>9</cp:revision>
  <dcterms:created xsi:type="dcterms:W3CDTF">2014-07-22T18:41:13Z</dcterms:created>
  <dcterms:modified xsi:type="dcterms:W3CDTF">2014-07-26T22:13:20Z</dcterms:modified>
</cp:coreProperties>
</file>