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996"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17" name="16 Marcador de pie de página"/>
          <p:cNvSpPr>
            <a:spLocks noGrp="1"/>
          </p:cNvSpPr>
          <p:nvPr>
            <p:ph type="ftr" sz="quarter" idx="11"/>
          </p:nvPr>
        </p:nvSpPr>
        <p:spPr/>
        <p:txBody>
          <a:bodyPr/>
          <a:lstStyle>
            <a:extLst/>
          </a:lstStyle>
          <a:p>
            <a:endParaRPr lang="es-ES" dirty="0"/>
          </a:p>
        </p:txBody>
      </p:sp>
      <p:sp>
        <p:nvSpPr>
          <p:cNvPr id="29" name="28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8" name="7 Marcador de pie de página"/>
          <p:cNvSpPr>
            <a:spLocks noGrp="1"/>
          </p:cNvSpPr>
          <p:nvPr>
            <p:ph type="ftr" sz="quarter" idx="11"/>
          </p:nvPr>
        </p:nvSpPr>
        <p:spPr/>
        <p:txBody>
          <a:bodyPr/>
          <a:lstStyle>
            <a:extLst/>
          </a:lstStyle>
          <a:p>
            <a:endParaRPr lang="es-ES" dirty="0"/>
          </a:p>
        </p:txBody>
      </p:sp>
      <p:sp>
        <p:nvSpPr>
          <p:cNvPr id="9" name="8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4" name="3 Marcador de pie de página"/>
          <p:cNvSpPr>
            <a:spLocks noGrp="1"/>
          </p:cNvSpPr>
          <p:nvPr>
            <p:ph type="ftr" sz="quarter" idx="11"/>
          </p:nvPr>
        </p:nvSpPr>
        <p:spPr/>
        <p:txBody>
          <a:bodyPr/>
          <a:lstStyle>
            <a:extLst/>
          </a:lstStyle>
          <a:p>
            <a:endParaRPr lang="es-ES" dirty="0"/>
          </a:p>
        </p:txBody>
      </p:sp>
      <p:sp>
        <p:nvSpPr>
          <p:cNvPr id="5" name="4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3" name="2 Marcador de pie de página"/>
          <p:cNvSpPr>
            <a:spLocks noGrp="1"/>
          </p:cNvSpPr>
          <p:nvPr>
            <p:ph type="ftr" sz="quarter" idx="11"/>
          </p:nvPr>
        </p:nvSpPr>
        <p:spPr/>
        <p:txBody>
          <a:bodyPr/>
          <a:lstStyle>
            <a:extLst/>
          </a:lstStyle>
          <a:p>
            <a:endParaRPr lang="es-ES" dirty="0"/>
          </a:p>
        </p:txBody>
      </p:sp>
      <p:sp>
        <p:nvSpPr>
          <p:cNvPr id="4" name="3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E2998A2-4C4D-4E7C-BF90-C8DC940D2FC3}" type="datetimeFigureOut">
              <a:rPr lang="es-ES" smtClean="0"/>
              <a:t>26/07/2014</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AFE88D24-1D1C-4CB6-965C-EF98B01A512F}"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0E2998A2-4C4D-4E7C-BF90-C8DC940D2FC3}" type="datetimeFigureOut">
              <a:rPr lang="es-ES" smtClean="0"/>
              <a:t>26/07/2014</a:t>
            </a:fld>
            <a:endParaRPr lang="es-ES" dirty="0"/>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dirty="0"/>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AFE88D24-1D1C-4CB6-965C-EF98B01A512F}" type="slidenum">
              <a:rPr lang="es-ES" smtClean="0"/>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E2998A2-4C4D-4E7C-BF90-C8DC940D2FC3}" type="datetimeFigureOut">
              <a:rPr lang="es-ES" smtClean="0"/>
              <a:t>26/07/2014</a:t>
            </a:fld>
            <a:endParaRPr lang="es-ES" dirty="0"/>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dirty="0"/>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FE88D24-1D1C-4CB6-965C-EF98B01A512F}" type="slidenum">
              <a:rPr lang="es-ES" smtClean="0"/>
              <a:t>‹Nº›</a:t>
            </a:fld>
            <a:endParaRPr lang="es-E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42910" y="2143116"/>
            <a:ext cx="7129490" cy="3495684"/>
          </a:xfrm>
        </p:spPr>
        <p:txBody>
          <a:bodyPr>
            <a:normAutofit/>
          </a:bodyPr>
          <a:lstStyle/>
          <a:p>
            <a:pPr algn="just"/>
            <a:r>
              <a:rPr lang="es-ES" sz="2400" dirty="0" smtClean="0">
                <a:solidFill>
                  <a:schemeClr val="tx1"/>
                </a:solidFill>
                <a:latin typeface="Arial" pitchFamily="34" charset="0"/>
                <a:cs typeface="Arial" pitchFamily="34" charset="0"/>
              </a:rPr>
              <a:t>Desde el principio de la humanidad, la comunicación se volvió el principal componente para relacionarnos con los demás e interactuar con las personas que nos rodean. Por eso es que se hizo indispensable la creación de elementos que nos facilitaran la vida, entre ellos están: el teléfono, el internet, la radio ,el televisor, el periódico.</a:t>
            </a:r>
          </a:p>
          <a:p>
            <a:pPr algn="just"/>
            <a:endParaRPr lang="es-ES" sz="2400" dirty="0">
              <a:solidFill>
                <a:schemeClr val="tx1"/>
              </a:solidFill>
              <a:latin typeface="Arial" pitchFamily="34" charset="0"/>
              <a:cs typeface="Arial" pitchFamily="34" charset="0"/>
            </a:endParaRPr>
          </a:p>
          <a:p>
            <a:pPr algn="just"/>
            <a:endParaRPr lang="es-ES" sz="2400" dirty="0">
              <a:solidFill>
                <a:schemeClr val="tx1"/>
              </a:solidFill>
              <a:latin typeface="Arial" pitchFamily="34" charset="0"/>
              <a:cs typeface="Arial" pitchFamily="34" charset="0"/>
            </a:endParaRPr>
          </a:p>
        </p:txBody>
      </p:sp>
      <p:sp>
        <p:nvSpPr>
          <p:cNvPr id="4" name="3 Rectángulo"/>
          <p:cNvSpPr/>
          <p:nvPr/>
        </p:nvSpPr>
        <p:spPr>
          <a:xfrm>
            <a:off x="0" y="142852"/>
            <a:ext cx="9144000" cy="1754326"/>
          </a:xfrm>
          <a:prstGeom prst="rect">
            <a:avLst/>
          </a:prstGeom>
          <a:noFill/>
        </p:spPr>
        <p:txBody>
          <a:bodyPr wrap="square" lIns="91440" tIns="45720" rIns="91440" bIns="45720">
            <a:spAutoFit/>
          </a:bodyPr>
          <a:lstStyle/>
          <a:p>
            <a:pPr algn="ctr"/>
            <a:r>
              <a:rPr lang="es-E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im</a:t>
            </a:r>
            <a:r>
              <a:rPr lang="es-E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PORTANCIA DE LOS MEDIOS DE COMUNICACIÓN</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advClick="0" advTm="3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Bottom)">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428736"/>
            <a:ext cx="8072494" cy="4740277"/>
          </a:xfrm>
        </p:spPr>
        <p:txBody>
          <a:bodyPr>
            <a:noAutofit/>
          </a:bodyPr>
          <a:lstStyle/>
          <a:p>
            <a:pPr>
              <a:buNone/>
            </a:pPr>
            <a:r>
              <a:rPr lang="es-ES" sz="2000" b="1" dirty="0" smtClean="0">
                <a:latin typeface="Arial" pitchFamily="34" charset="0"/>
                <a:cs typeface="Arial" pitchFamily="34" charset="0"/>
              </a:rPr>
              <a:t>Es uno de los medios de comunicación mas usados desde al antigüedad, ya que nos da la posibilidad de comunicarnos con personas que se encuentran alejadas.</a:t>
            </a:r>
          </a:p>
          <a:p>
            <a:pPr>
              <a:buFont typeface="Wingdings" pitchFamily="2" charset="2"/>
              <a:buChar char="v"/>
            </a:pPr>
            <a:r>
              <a:rPr lang="es-ES" sz="2000" b="1" dirty="0" smtClean="0">
                <a:latin typeface="Arial" pitchFamily="34" charset="0"/>
                <a:cs typeface="Arial" pitchFamily="34" charset="0"/>
              </a:rPr>
              <a:t>Además es de </a:t>
            </a:r>
            <a:r>
              <a:rPr lang="es-ES" sz="2000" b="1" dirty="0">
                <a:latin typeface="Arial" pitchFamily="34" charset="0"/>
                <a:cs typeface="Arial" pitchFamily="34" charset="0"/>
              </a:rPr>
              <a:t>mucha </a:t>
            </a:r>
            <a:r>
              <a:rPr lang="es-ES" sz="2000" b="1" dirty="0" smtClean="0">
                <a:latin typeface="Arial" pitchFamily="34" charset="0"/>
                <a:cs typeface="Arial" pitchFamily="34" charset="0"/>
              </a:rPr>
              <a:t>utilidad</a:t>
            </a:r>
            <a:r>
              <a:rPr lang="es-ES" sz="2000" b="1" dirty="0">
                <a:latin typeface="Arial" pitchFamily="34" charset="0"/>
                <a:cs typeface="Arial" pitchFamily="34" charset="0"/>
              </a:rPr>
              <a:t> </a:t>
            </a:r>
            <a:r>
              <a:rPr lang="es-ES" sz="2000" b="1" dirty="0" smtClean="0">
                <a:latin typeface="Arial" pitchFamily="34" charset="0"/>
                <a:cs typeface="Arial" pitchFamily="34" charset="0"/>
              </a:rPr>
              <a:t>porque:</a:t>
            </a:r>
          </a:p>
          <a:p>
            <a:pPr>
              <a:buFont typeface="Wingdings" pitchFamily="2" charset="2"/>
              <a:buChar char="v"/>
            </a:pPr>
            <a:r>
              <a:rPr lang="es-ES" sz="2000" b="1" dirty="0" smtClean="0">
                <a:latin typeface="Arial" pitchFamily="34" charset="0"/>
                <a:cs typeface="Arial" pitchFamily="34" charset="0"/>
              </a:rPr>
              <a:t>Puedes </a:t>
            </a:r>
            <a:r>
              <a:rPr lang="es-ES" sz="2000" b="1" dirty="0">
                <a:latin typeface="Arial" pitchFamily="34" charset="0"/>
                <a:cs typeface="Arial" pitchFamily="34" charset="0"/>
              </a:rPr>
              <a:t>localizar a una persona en </a:t>
            </a:r>
            <a:r>
              <a:rPr lang="es-ES" sz="2000" b="1" dirty="0" smtClean="0">
                <a:latin typeface="Arial" pitchFamily="34" charset="0"/>
                <a:cs typeface="Arial" pitchFamily="34" charset="0"/>
              </a:rPr>
              <a:t>segundos</a:t>
            </a:r>
          </a:p>
          <a:p>
            <a:pPr>
              <a:buFont typeface="Wingdings" pitchFamily="2" charset="2"/>
              <a:buChar char="v"/>
            </a:pPr>
            <a:r>
              <a:rPr lang="es-ES" sz="2000" b="1" dirty="0" smtClean="0">
                <a:latin typeface="Arial" pitchFamily="34" charset="0"/>
                <a:cs typeface="Arial" pitchFamily="34" charset="0"/>
              </a:rPr>
              <a:t>Facilita</a:t>
            </a:r>
            <a:r>
              <a:rPr lang="es-ES" sz="2000" b="1" dirty="0">
                <a:latin typeface="Arial" pitchFamily="34" charset="0"/>
                <a:cs typeface="Arial" pitchFamily="34" charset="0"/>
              </a:rPr>
              <a:t> </a:t>
            </a:r>
            <a:r>
              <a:rPr lang="es-ES" sz="2000" b="1" dirty="0" smtClean="0">
                <a:latin typeface="Arial" pitchFamily="34" charset="0"/>
                <a:cs typeface="Arial" pitchFamily="34" charset="0"/>
              </a:rPr>
              <a:t>la comunicación</a:t>
            </a:r>
          </a:p>
          <a:p>
            <a:pPr>
              <a:buFont typeface="Wingdings" pitchFamily="2" charset="2"/>
              <a:buChar char="v"/>
            </a:pPr>
            <a:r>
              <a:rPr lang="es-ES" sz="2000" b="1" dirty="0" smtClean="0">
                <a:latin typeface="Arial" pitchFamily="34" charset="0"/>
                <a:cs typeface="Arial" pitchFamily="34" charset="0"/>
              </a:rPr>
              <a:t>Creo que es básico </a:t>
            </a:r>
            <a:r>
              <a:rPr lang="es-ES" sz="2000" b="1" dirty="0">
                <a:latin typeface="Arial" pitchFamily="34" charset="0"/>
                <a:cs typeface="Arial" pitchFamily="34" charset="0"/>
              </a:rPr>
              <a:t>tener </a:t>
            </a:r>
            <a:r>
              <a:rPr lang="es-ES" sz="2000" b="1" dirty="0" smtClean="0">
                <a:latin typeface="Arial" pitchFamily="34" charset="0"/>
                <a:cs typeface="Arial" pitchFamily="34" charset="0"/>
              </a:rPr>
              <a:t>móvil </a:t>
            </a:r>
            <a:r>
              <a:rPr lang="es-ES" sz="2000" b="1" dirty="0">
                <a:latin typeface="Arial" pitchFamily="34" charset="0"/>
                <a:cs typeface="Arial" pitchFamily="34" charset="0"/>
              </a:rPr>
              <a:t>hoy en </a:t>
            </a:r>
            <a:r>
              <a:rPr lang="es-ES" sz="2000" b="1" dirty="0" smtClean="0">
                <a:latin typeface="Arial" pitchFamily="34" charset="0"/>
                <a:cs typeface="Arial" pitchFamily="34" charset="0"/>
              </a:rPr>
              <a:t>día pues si </a:t>
            </a:r>
            <a:r>
              <a:rPr lang="es-ES" sz="2000" b="1" dirty="0">
                <a:latin typeface="Arial" pitchFamily="34" charset="0"/>
                <a:cs typeface="Arial" pitchFamily="34" charset="0"/>
              </a:rPr>
              <a:t>no tienes te desconectas del </a:t>
            </a:r>
            <a:r>
              <a:rPr lang="es-ES" sz="2000" b="1" dirty="0" smtClean="0">
                <a:latin typeface="Arial" pitchFamily="34" charset="0"/>
                <a:cs typeface="Arial" pitchFamily="34" charset="0"/>
              </a:rPr>
              <a:t>mundo</a:t>
            </a:r>
          </a:p>
          <a:p>
            <a:pPr>
              <a:buFont typeface="Wingdings" pitchFamily="2" charset="2"/>
              <a:buChar char="v"/>
            </a:pPr>
            <a:r>
              <a:rPr lang="es-ES" sz="2000" b="1" dirty="0" smtClean="0">
                <a:latin typeface="Arial" pitchFamily="34" charset="0"/>
                <a:cs typeface="Arial" pitchFamily="34" charset="0"/>
              </a:rPr>
              <a:t>Para </a:t>
            </a:r>
            <a:r>
              <a:rPr lang="es-ES" sz="2000" b="1" dirty="0">
                <a:latin typeface="Arial" pitchFamily="34" charset="0"/>
                <a:cs typeface="Arial" pitchFamily="34" charset="0"/>
              </a:rPr>
              <a:t>los </a:t>
            </a:r>
            <a:r>
              <a:rPr lang="es-ES" sz="2000" b="1" dirty="0" smtClean="0">
                <a:latin typeface="Arial" pitchFamily="34" charset="0"/>
                <a:cs typeface="Arial" pitchFamily="34" charset="0"/>
              </a:rPr>
              <a:t>niños  </a:t>
            </a:r>
            <a:r>
              <a:rPr lang="es-ES" sz="2000" b="1" dirty="0">
                <a:latin typeface="Arial" pitchFamily="34" charset="0"/>
                <a:cs typeface="Arial" pitchFamily="34" charset="0"/>
              </a:rPr>
              <a:t>es muy </a:t>
            </a:r>
            <a:r>
              <a:rPr lang="es-ES" sz="2000" b="1" dirty="0" smtClean="0">
                <a:latin typeface="Arial" pitchFamily="34" charset="0"/>
                <a:cs typeface="Arial" pitchFamily="34" charset="0"/>
              </a:rPr>
              <a:t>eficaz </a:t>
            </a:r>
            <a:r>
              <a:rPr lang="es-ES" sz="2000" b="1" dirty="0">
                <a:latin typeface="Arial" pitchFamily="34" charset="0"/>
                <a:cs typeface="Arial" pitchFamily="34" charset="0"/>
              </a:rPr>
              <a:t>ya q en </a:t>
            </a:r>
            <a:r>
              <a:rPr lang="es-ES" sz="2000" b="1" dirty="0" smtClean="0">
                <a:latin typeface="Arial" pitchFamily="34" charset="0"/>
                <a:cs typeface="Arial" pitchFamily="34" charset="0"/>
              </a:rPr>
              <a:t>cualquier </a:t>
            </a:r>
            <a:r>
              <a:rPr lang="es-ES" sz="2000" b="1" dirty="0">
                <a:latin typeface="Arial" pitchFamily="34" charset="0"/>
                <a:cs typeface="Arial" pitchFamily="34" charset="0"/>
              </a:rPr>
              <a:t>emergencia(un </a:t>
            </a:r>
            <a:r>
              <a:rPr lang="es-ES" sz="2000" b="1" dirty="0" smtClean="0">
                <a:latin typeface="Arial" pitchFamily="34" charset="0"/>
                <a:cs typeface="Arial" pitchFamily="34" charset="0"/>
              </a:rPr>
              <a:t>extravió  </a:t>
            </a:r>
            <a:r>
              <a:rPr lang="es-ES" sz="2000" b="1" dirty="0">
                <a:latin typeface="Arial" pitchFamily="34" charset="0"/>
                <a:cs typeface="Arial" pitchFamily="34" charset="0"/>
              </a:rPr>
              <a:t>o accidente)es de </a:t>
            </a:r>
            <a:r>
              <a:rPr lang="es-ES" sz="2000" b="1" dirty="0" smtClean="0">
                <a:latin typeface="Arial" pitchFamily="34" charset="0"/>
                <a:cs typeface="Arial" pitchFamily="34" charset="0"/>
              </a:rPr>
              <a:t>suma importancia.</a:t>
            </a:r>
          </a:p>
          <a:p>
            <a:pPr>
              <a:buFont typeface="Wingdings" pitchFamily="2" charset="2"/>
              <a:buChar char="v"/>
            </a:pPr>
            <a:r>
              <a:rPr lang="es-ES" sz="2000" b="1" dirty="0" smtClean="0">
                <a:latin typeface="Arial" pitchFamily="34" charset="0"/>
                <a:cs typeface="Arial" pitchFamily="34" charset="0"/>
              </a:rPr>
              <a:t>Hoy </a:t>
            </a:r>
            <a:r>
              <a:rPr lang="es-ES" sz="2000" b="1" dirty="0">
                <a:latin typeface="Arial" pitchFamily="34" charset="0"/>
                <a:cs typeface="Arial" pitchFamily="34" charset="0"/>
              </a:rPr>
              <a:t>en </a:t>
            </a:r>
            <a:r>
              <a:rPr lang="es-ES" sz="2000" b="1" dirty="0" smtClean="0">
                <a:latin typeface="Arial" pitchFamily="34" charset="0"/>
                <a:cs typeface="Arial" pitchFamily="34" charset="0"/>
              </a:rPr>
              <a:t>día </a:t>
            </a:r>
            <a:r>
              <a:rPr lang="es-ES" sz="2000" b="1" dirty="0">
                <a:latin typeface="Arial" pitchFamily="34" charset="0"/>
                <a:cs typeface="Arial" pitchFamily="34" charset="0"/>
              </a:rPr>
              <a:t>es el aparato de </a:t>
            </a:r>
            <a:r>
              <a:rPr lang="es-ES" sz="2000" b="1" dirty="0" smtClean="0">
                <a:latin typeface="Arial" pitchFamily="34" charset="0"/>
                <a:cs typeface="Arial" pitchFamily="34" charset="0"/>
              </a:rPr>
              <a:t>comunicación </a:t>
            </a:r>
            <a:r>
              <a:rPr lang="es-ES" sz="2000" b="1" dirty="0">
                <a:latin typeface="Arial" pitchFamily="34" charset="0"/>
                <a:cs typeface="Arial" pitchFamily="34" charset="0"/>
              </a:rPr>
              <a:t>mas </a:t>
            </a:r>
            <a:r>
              <a:rPr lang="es-ES" sz="2000" b="1" dirty="0" smtClean="0">
                <a:latin typeface="Arial" pitchFamily="34" charset="0"/>
                <a:cs typeface="Arial" pitchFamily="34" charset="0"/>
              </a:rPr>
              <a:t>común </a:t>
            </a:r>
            <a:r>
              <a:rPr lang="es-ES" sz="2000" b="1" dirty="0">
                <a:latin typeface="Arial" pitchFamily="34" charset="0"/>
                <a:cs typeface="Arial" pitchFamily="34" charset="0"/>
              </a:rPr>
              <a:t>del mundo</a:t>
            </a:r>
            <a:br>
              <a:rPr lang="es-ES" sz="2000" b="1" dirty="0">
                <a:latin typeface="Arial" pitchFamily="34" charset="0"/>
                <a:cs typeface="Arial" pitchFamily="34" charset="0"/>
              </a:rPr>
            </a:br>
            <a:r>
              <a:rPr lang="es-ES" sz="2000" b="1" dirty="0"/>
              <a:t/>
            </a:r>
            <a:br>
              <a:rPr lang="es-ES" sz="2000" b="1" dirty="0"/>
            </a:br>
            <a:r>
              <a:rPr lang="es-ES" sz="2000" dirty="0"/>
              <a:t/>
            </a:r>
            <a:br>
              <a:rPr lang="es-ES" sz="2000" dirty="0"/>
            </a:br>
            <a:endParaRPr lang="es-ES" sz="2000" dirty="0"/>
          </a:p>
        </p:txBody>
      </p:sp>
      <p:sp>
        <p:nvSpPr>
          <p:cNvPr id="5" name="4 Rectángulo"/>
          <p:cNvSpPr/>
          <p:nvPr/>
        </p:nvSpPr>
        <p:spPr>
          <a:xfrm>
            <a:off x="1785918" y="285729"/>
            <a:ext cx="5500726" cy="928694"/>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EL TELEFÓNO</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56" presetClass="entr" presetSubtype="0" fill="hold" nodeType="clickEffect">
                                  <p:stCondLst>
                                    <p:cond delay="0"/>
                                  </p:stCondLst>
                                  <p:iterate type="lt">
                                    <p:tmPct val="10000"/>
                                  </p:iterate>
                                  <p:childTnLst>
                                    <p:set>
                                      <p:cBhvr>
                                        <p:cTn id="16" dur="1" fill="hold">
                                          <p:stCondLst>
                                            <p:cond delay="0"/>
                                          </p:stCondLst>
                                        </p:cTn>
                                        <p:tgtEl>
                                          <p:spTgt spid="3">
                                            <p:txEl>
                                              <p:pRg st="1" end="1"/>
                                            </p:txEl>
                                          </p:spTgt>
                                        </p:tgtEl>
                                        <p:attrNameLst>
                                          <p:attrName>style.visibility</p:attrName>
                                        </p:attrNameLst>
                                      </p:cBhvr>
                                      <p:to>
                                        <p:strVal val="visible"/>
                                      </p:to>
                                    </p:set>
                                    <p:anim by="(-#ppt_w*2)" calcmode="lin" valueType="num">
                                      <p:cBhvr rctx="PPT">
                                        <p:cTn id="17" dur="500" autoRev="1" fill="hold">
                                          <p:stCondLst>
                                            <p:cond delay="0"/>
                                          </p:stCondLst>
                                        </p:cTn>
                                        <p:tgtEl>
                                          <p:spTgt spid="3">
                                            <p:txEl>
                                              <p:pRg st="1" end="1"/>
                                            </p:txEl>
                                          </p:spTgt>
                                        </p:tgtEl>
                                        <p:attrNameLst>
                                          <p:attrName>ppt_w</p:attrName>
                                        </p:attrNameLst>
                                      </p:cBhvr>
                                    </p:anim>
                                    <p:anim by="(#ppt_w*0.50)" calcmode="lin" valueType="num">
                                      <p:cBhvr>
                                        <p:cTn id="18" dur="500" decel="50000" autoRev="1" fill="hold">
                                          <p:stCondLst>
                                            <p:cond delay="0"/>
                                          </p:stCondLst>
                                        </p:cTn>
                                        <p:tgtEl>
                                          <p:spTgt spid="3">
                                            <p:txEl>
                                              <p:pRg st="1" end="1"/>
                                            </p:txEl>
                                          </p:spTgt>
                                        </p:tgtEl>
                                        <p:attrNameLst>
                                          <p:attrName>ppt_x</p:attrName>
                                        </p:attrNameLst>
                                      </p:cBhvr>
                                    </p:anim>
                                    <p:anim from="(-#ppt_h/2)" to="(#ppt_y)" calcmode="lin" valueType="num">
                                      <p:cBhvr>
                                        <p:cTn id="19" dur="1000" fill="hold">
                                          <p:stCondLst>
                                            <p:cond delay="0"/>
                                          </p:stCondLst>
                                        </p:cTn>
                                        <p:tgtEl>
                                          <p:spTgt spid="3">
                                            <p:txEl>
                                              <p:pRg st="1" end="1"/>
                                            </p:txEl>
                                          </p:spTgt>
                                        </p:tgtEl>
                                        <p:attrNameLst>
                                          <p:attrName>ppt_y</p:attrName>
                                        </p:attrNameLst>
                                      </p:cBhvr>
                                    </p:anim>
                                    <p:animRot by="21600000">
                                      <p:cBhvr>
                                        <p:cTn id="20" dur="1000" fill="hold">
                                          <p:stCondLst>
                                            <p:cond delay="0"/>
                                          </p:stCondLst>
                                        </p:cTn>
                                        <p:tgtEl>
                                          <p:spTgt spid="3">
                                            <p:txEl>
                                              <p:pRg st="1" end="1"/>
                                            </p:txEl>
                                          </p:spTgt>
                                        </p:tgtEl>
                                        <p:attrNameLst>
                                          <p:attrName>r</p:attrName>
                                        </p:attrNameLst>
                                      </p:cBhvr>
                                    </p:animRot>
                                  </p:childTnLst>
                                </p:cTn>
                              </p:par>
                              <p:par>
                                <p:cTn id="21" presetID="56" presetClass="entr" presetSubtype="0" fill="hold" nodeType="with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by="(-#ppt_w*2)" calcmode="lin" valueType="num">
                                      <p:cBhvr rctx="PPT">
                                        <p:cTn id="23" dur="500" autoRev="1" fill="hold">
                                          <p:stCondLst>
                                            <p:cond delay="0"/>
                                          </p:stCondLst>
                                        </p:cTn>
                                        <p:tgtEl>
                                          <p:spTgt spid="3">
                                            <p:txEl>
                                              <p:pRg st="2" end="2"/>
                                            </p:txEl>
                                          </p:spTgt>
                                        </p:tgtEl>
                                        <p:attrNameLst>
                                          <p:attrName>ppt_w</p:attrName>
                                        </p:attrNameLst>
                                      </p:cBhvr>
                                    </p:anim>
                                    <p:anim by="(#ppt_w*0.50)" calcmode="lin" valueType="num">
                                      <p:cBhvr>
                                        <p:cTn id="24" dur="500" decel="50000" autoRev="1" fill="hold">
                                          <p:stCondLst>
                                            <p:cond delay="0"/>
                                          </p:stCondLst>
                                        </p:cTn>
                                        <p:tgtEl>
                                          <p:spTgt spid="3">
                                            <p:txEl>
                                              <p:pRg st="2" end="2"/>
                                            </p:txEl>
                                          </p:spTgt>
                                        </p:tgtEl>
                                        <p:attrNameLst>
                                          <p:attrName>ppt_x</p:attrName>
                                        </p:attrNameLst>
                                      </p:cBhvr>
                                    </p:anim>
                                    <p:anim from="(-#ppt_h/2)" to="(#ppt_y)" calcmode="lin" valueType="num">
                                      <p:cBhvr>
                                        <p:cTn id="25" dur="1000" fill="hold">
                                          <p:stCondLst>
                                            <p:cond delay="0"/>
                                          </p:stCondLst>
                                        </p:cTn>
                                        <p:tgtEl>
                                          <p:spTgt spid="3">
                                            <p:txEl>
                                              <p:pRg st="2" end="2"/>
                                            </p:txEl>
                                          </p:spTgt>
                                        </p:tgtEl>
                                        <p:attrNameLst>
                                          <p:attrName>ppt_y</p:attrName>
                                        </p:attrNameLst>
                                      </p:cBhvr>
                                    </p:anim>
                                    <p:animRot by="21600000">
                                      <p:cBhvr>
                                        <p:cTn id="26" dur="1000" fill="hold">
                                          <p:stCondLst>
                                            <p:cond delay="0"/>
                                          </p:stCondLst>
                                        </p:cTn>
                                        <p:tgtEl>
                                          <p:spTgt spid="3">
                                            <p:txEl>
                                              <p:pRg st="2" end="2"/>
                                            </p:txEl>
                                          </p:spTgt>
                                        </p:tgtEl>
                                        <p:attrNameLst>
                                          <p:attrName>r</p:attrName>
                                        </p:attrNameLst>
                                      </p:cBhvr>
                                    </p:animRot>
                                  </p:childTnLst>
                                </p:cTn>
                              </p:par>
                              <p:par>
                                <p:cTn id="27" presetID="56" presetClass="entr" presetSubtype="0" fill="hold" nodeType="withEffect">
                                  <p:stCondLst>
                                    <p:cond delay="0"/>
                                  </p:stCondLst>
                                  <p:iterate type="lt">
                                    <p:tmPct val="10000"/>
                                  </p:iterate>
                                  <p:childTnLst>
                                    <p:set>
                                      <p:cBhvr>
                                        <p:cTn id="28" dur="1" fill="hold">
                                          <p:stCondLst>
                                            <p:cond delay="0"/>
                                          </p:stCondLst>
                                        </p:cTn>
                                        <p:tgtEl>
                                          <p:spTgt spid="3">
                                            <p:txEl>
                                              <p:pRg st="3" end="3"/>
                                            </p:txEl>
                                          </p:spTgt>
                                        </p:tgtEl>
                                        <p:attrNameLst>
                                          <p:attrName>style.visibility</p:attrName>
                                        </p:attrNameLst>
                                      </p:cBhvr>
                                      <p:to>
                                        <p:strVal val="visible"/>
                                      </p:to>
                                    </p:set>
                                    <p:anim by="(-#ppt_w*2)" calcmode="lin" valueType="num">
                                      <p:cBhvr rctx="PPT">
                                        <p:cTn id="29" dur="500" autoRev="1" fill="hold">
                                          <p:stCondLst>
                                            <p:cond delay="0"/>
                                          </p:stCondLst>
                                        </p:cTn>
                                        <p:tgtEl>
                                          <p:spTgt spid="3">
                                            <p:txEl>
                                              <p:pRg st="3" end="3"/>
                                            </p:txEl>
                                          </p:spTgt>
                                        </p:tgtEl>
                                        <p:attrNameLst>
                                          <p:attrName>ppt_w</p:attrName>
                                        </p:attrNameLst>
                                      </p:cBhvr>
                                    </p:anim>
                                    <p:anim by="(#ppt_w*0.50)" calcmode="lin" valueType="num">
                                      <p:cBhvr>
                                        <p:cTn id="30" dur="500" decel="50000" autoRev="1" fill="hold">
                                          <p:stCondLst>
                                            <p:cond delay="0"/>
                                          </p:stCondLst>
                                        </p:cTn>
                                        <p:tgtEl>
                                          <p:spTgt spid="3">
                                            <p:txEl>
                                              <p:pRg st="3" end="3"/>
                                            </p:txEl>
                                          </p:spTgt>
                                        </p:tgtEl>
                                        <p:attrNameLst>
                                          <p:attrName>ppt_x</p:attrName>
                                        </p:attrNameLst>
                                      </p:cBhvr>
                                    </p:anim>
                                    <p:anim from="(-#ppt_h/2)" to="(#ppt_y)" calcmode="lin" valueType="num">
                                      <p:cBhvr>
                                        <p:cTn id="31" dur="1000" fill="hold">
                                          <p:stCondLst>
                                            <p:cond delay="0"/>
                                          </p:stCondLst>
                                        </p:cTn>
                                        <p:tgtEl>
                                          <p:spTgt spid="3">
                                            <p:txEl>
                                              <p:pRg st="3" end="3"/>
                                            </p:txEl>
                                          </p:spTgt>
                                        </p:tgtEl>
                                        <p:attrNameLst>
                                          <p:attrName>ppt_y</p:attrName>
                                        </p:attrNameLst>
                                      </p:cBhvr>
                                    </p:anim>
                                    <p:animRot by="21600000">
                                      <p:cBhvr>
                                        <p:cTn id="32" dur="1000" fill="hold">
                                          <p:stCondLst>
                                            <p:cond delay="0"/>
                                          </p:stCondLst>
                                        </p:cTn>
                                        <p:tgtEl>
                                          <p:spTgt spid="3">
                                            <p:txEl>
                                              <p:pRg st="3" end="3"/>
                                            </p:txEl>
                                          </p:spTgt>
                                        </p:tgtEl>
                                        <p:attrNameLst>
                                          <p:attrName>r</p:attrName>
                                        </p:attrNameLst>
                                      </p:cBhvr>
                                    </p:animRot>
                                  </p:childTnLst>
                                </p:cTn>
                              </p:par>
                              <p:par>
                                <p:cTn id="33" presetID="56" presetClass="entr" presetSubtype="0" fill="hold" nodeType="withEffect">
                                  <p:stCondLst>
                                    <p:cond delay="0"/>
                                  </p:stCondLst>
                                  <p:iterate type="lt">
                                    <p:tmPct val="10000"/>
                                  </p:iterate>
                                  <p:childTnLst>
                                    <p:set>
                                      <p:cBhvr>
                                        <p:cTn id="34" dur="1" fill="hold">
                                          <p:stCondLst>
                                            <p:cond delay="0"/>
                                          </p:stCondLst>
                                        </p:cTn>
                                        <p:tgtEl>
                                          <p:spTgt spid="3">
                                            <p:txEl>
                                              <p:pRg st="4" end="4"/>
                                            </p:txEl>
                                          </p:spTgt>
                                        </p:tgtEl>
                                        <p:attrNameLst>
                                          <p:attrName>style.visibility</p:attrName>
                                        </p:attrNameLst>
                                      </p:cBhvr>
                                      <p:to>
                                        <p:strVal val="visible"/>
                                      </p:to>
                                    </p:set>
                                    <p:anim by="(-#ppt_w*2)" calcmode="lin" valueType="num">
                                      <p:cBhvr rctx="PPT">
                                        <p:cTn id="35" dur="500" autoRev="1" fill="hold">
                                          <p:stCondLst>
                                            <p:cond delay="0"/>
                                          </p:stCondLst>
                                        </p:cTn>
                                        <p:tgtEl>
                                          <p:spTgt spid="3">
                                            <p:txEl>
                                              <p:pRg st="4" end="4"/>
                                            </p:txEl>
                                          </p:spTgt>
                                        </p:tgtEl>
                                        <p:attrNameLst>
                                          <p:attrName>ppt_w</p:attrName>
                                        </p:attrNameLst>
                                      </p:cBhvr>
                                    </p:anim>
                                    <p:anim by="(#ppt_w*0.50)" calcmode="lin" valueType="num">
                                      <p:cBhvr>
                                        <p:cTn id="36" dur="500" decel="50000" autoRev="1" fill="hold">
                                          <p:stCondLst>
                                            <p:cond delay="0"/>
                                          </p:stCondLst>
                                        </p:cTn>
                                        <p:tgtEl>
                                          <p:spTgt spid="3">
                                            <p:txEl>
                                              <p:pRg st="4" end="4"/>
                                            </p:txEl>
                                          </p:spTgt>
                                        </p:tgtEl>
                                        <p:attrNameLst>
                                          <p:attrName>ppt_x</p:attrName>
                                        </p:attrNameLst>
                                      </p:cBhvr>
                                    </p:anim>
                                    <p:anim from="(-#ppt_h/2)" to="(#ppt_y)" calcmode="lin" valueType="num">
                                      <p:cBhvr>
                                        <p:cTn id="37" dur="1000" fill="hold">
                                          <p:stCondLst>
                                            <p:cond delay="0"/>
                                          </p:stCondLst>
                                        </p:cTn>
                                        <p:tgtEl>
                                          <p:spTgt spid="3">
                                            <p:txEl>
                                              <p:pRg st="4" end="4"/>
                                            </p:txEl>
                                          </p:spTgt>
                                        </p:tgtEl>
                                        <p:attrNameLst>
                                          <p:attrName>ppt_y</p:attrName>
                                        </p:attrNameLst>
                                      </p:cBhvr>
                                    </p:anim>
                                    <p:animRot by="21600000">
                                      <p:cBhvr>
                                        <p:cTn id="38" dur="1000" fill="hold">
                                          <p:stCondLst>
                                            <p:cond delay="0"/>
                                          </p:stCondLst>
                                        </p:cTn>
                                        <p:tgtEl>
                                          <p:spTgt spid="3">
                                            <p:txEl>
                                              <p:pRg st="4" end="4"/>
                                            </p:txEl>
                                          </p:spTgt>
                                        </p:tgtEl>
                                        <p:attrNameLst>
                                          <p:attrName>r</p:attrName>
                                        </p:attrNameLst>
                                      </p:cBhvr>
                                    </p:animRot>
                                  </p:childTnLst>
                                </p:cTn>
                              </p:par>
                              <p:par>
                                <p:cTn id="39" presetID="56" presetClass="entr" presetSubtype="0" fill="hold" nodeType="withEffect">
                                  <p:stCondLst>
                                    <p:cond delay="0"/>
                                  </p:stCondLst>
                                  <p:iterate type="lt">
                                    <p:tmPct val="10000"/>
                                  </p:iterate>
                                  <p:childTnLst>
                                    <p:set>
                                      <p:cBhvr>
                                        <p:cTn id="40" dur="1" fill="hold">
                                          <p:stCondLst>
                                            <p:cond delay="0"/>
                                          </p:stCondLst>
                                        </p:cTn>
                                        <p:tgtEl>
                                          <p:spTgt spid="3">
                                            <p:txEl>
                                              <p:pRg st="5" end="5"/>
                                            </p:txEl>
                                          </p:spTgt>
                                        </p:tgtEl>
                                        <p:attrNameLst>
                                          <p:attrName>style.visibility</p:attrName>
                                        </p:attrNameLst>
                                      </p:cBhvr>
                                      <p:to>
                                        <p:strVal val="visible"/>
                                      </p:to>
                                    </p:set>
                                    <p:anim by="(-#ppt_w*2)" calcmode="lin" valueType="num">
                                      <p:cBhvr rctx="PPT">
                                        <p:cTn id="41" dur="500" autoRev="1" fill="hold">
                                          <p:stCondLst>
                                            <p:cond delay="0"/>
                                          </p:stCondLst>
                                        </p:cTn>
                                        <p:tgtEl>
                                          <p:spTgt spid="3">
                                            <p:txEl>
                                              <p:pRg st="5" end="5"/>
                                            </p:txEl>
                                          </p:spTgt>
                                        </p:tgtEl>
                                        <p:attrNameLst>
                                          <p:attrName>ppt_w</p:attrName>
                                        </p:attrNameLst>
                                      </p:cBhvr>
                                    </p:anim>
                                    <p:anim by="(#ppt_w*0.50)" calcmode="lin" valueType="num">
                                      <p:cBhvr>
                                        <p:cTn id="42" dur="500" decel="50000" autoRev="1" fill="hold">
                                          <p:stCondLst>
                                            <p:cond delay="0"/>
                                          </p:stCondLst>
                                        </p:cTn>
                                        <p:tgtEl>
                                          <p:spTgt spid="3">
                                            <p:txEl>
                                              <p:pRg st="5" end="5"/>
                                            </p:txEl>
                                          </p:spTgt>
                                        </p:tgtEl>
                                        <p:attrNameLst>
                                          <p:attrName>ppt_x</p:attrName>
                                        </p:attrNameLst>
                                      </p:cBhvr>
                                    </p:anim>
                                    <p:anim from="(-#ppt_h/2)" to="(#ppt_y)" calcmode="lin" valueType="num">
                                      <p:cBhvr>
                                        <p:cTn id="43" dur="1000" fill="hold">
                                          <p:stCondLst>
                                            <p:cond delay="0"/>
                                          </p:stCondLst>
                                        </p:cTn>
                                        <p:tgtEl>
                                          <p:spTgt spid="3">
                                            <p:txEl>
                                              <p:pRg st="5" end="5"/>
                                            </p:txEl>
                                          </p:spTgt>
                                        </p:tgtEl>
                                        <p:attrNameLst>
                                          <p:attrName>ppt_y</p:attrName>
                                        </p:attrNameLst>
                                      </p:cBhvr>
                                    </p:anim>
                                    <p:animRot by="21600000">
                                      <p:cBhvr>
                                        <p:cTn id="44" dur="1000" fill="hold">
                                          <p:stCondLst>
                                            <p:cond delay="0"/>
                                          </p:stCondLst>
                                        </p:cTn>
                                        <p:tgtEl>
                                          <p:spTgt spid="3">
                                            <p:txEl>
                                              <p:pRg st="5" end="5"/>
                                            </p:txEl>
                                          </p:spTgt>
                                        </p:tgtEl>
                                        <p:attrNameLst>
                                          <p:attrName>r</p:attrName>
                                        </p:attrNameLst>
                                      </p:cBhvr>
                                    </p:animRot>
                                  </p:childTnLst>
                                </p:cTn>
                              </p:par>
                              <p:par>
                                <p:cTn id="45" presetID="56" presetClass="entr" presetSubtype="0" fill="hold" nodeType="withEffect">
                                  <p:stCondLst>
                                    <p:cond delay="0"/>
                                  </p:stCondLst>
                                  <p:iterate type="lt">
                                    <p:tmPct val="10000"/>
                                  </p:iterate>
                                  <p:childTnLst>
                                    <p:set>
                                      <p:cBhvr>
                                        <p:cTn id="46" dur="1" fill="hold">
                                          <p:stCondLst>
                                            <p:cond delay="0"/>
                                          </p:stCondLst>
                                        </p:cTn>
                                        <p:tgtEl>
                                          <p:spTgt spid="3">
                                            <p:txEl>
                                              <p:pRg st="6" end="6"/>
                                            </p:txEl>
                                          </p:spTgt>
                                        </p:tgtEl>
                                        <p:attrNameLst>
                                          <p:attrName>style.visibility</p:attrName>
                                        </p:attrNameLst>
                                      </p:cBhvr>
                                      <p:to>
                                        <p:strVal val="visible"/>
                                      </p:to>
                                    </p:set>
                                    <p:anim by="(-#ppt_w*2)" calcmode="lin" valueType="num">
                                      <p:cBhvr rctx="PPT">
                                        <p:cTn id="47" dur="500" autoRev="1" fill="hold">
                                          <p:stCondLst>
                                            <p:cond delay="0"/>
                                          </p:stCondLst>
                                        </p:cTn>
                                        <p:tgtEl>
                                          <p:spTgt spid="3">
                                            <p:txEl>
                                              <p:pRg st="6" end="6"/>
                                            </p:txEl>
                                          </p:spTgt>
                                        </p:tgtEl>
                                        <p:attrNameLst>
                                          <p:attrName>ppt_w</p:attrName>
                                        </p:attrNameLst>
                                      </p:cBhvr>
                                    </p:anim>
                                    <p:anim by="(#ppt_w*0.50)" calcmode="lin" valueType="num">
                                      <p:cBhvr>
                                        <p:cTn id="48" dur="500" decel="50000" autoRev="1" fill="hold">
                                          <p:stCondLst>
                                            <p:cond delay="0"/>
                                          </p:stCondLst>
                                        </p:cTn>
                                        <p:tgtEl>
                                          <p:spTgt spid="3">
                                            <p:txEl>
                                              <p:pRg st="6" end="6"/>
                                            </p:txEl>
                                          </p:spTgt>
                                        </p:tgtEl>
                                        <p:attrNameLst>
                                          <p:attrName>ppt_x</p:attrName>
                                        </p:attrNameLst>
                                      </p:cBhvr>
                                    </p:anim>
                                    <p:anim from="(-#ppt_h/2)" to="(#ppt_y)" calcmode="lin" valueType="num">
                                      <p:cBhvr>
                                        <p:cTn id="49" dur="1000" fill="hold">
                                          <p:stCondLst>
                                            <p:cond delay="0"/>
                                          </p:stCondLst>
                                        </p:cTn>
                                        <p:tgtEl>
                                          <p:spTgt spid="3">
                                            <p:txEl>
                                              <p:pRg st="6" end="6"/>
                                            </p:txEl>
                                          </p:spTgt>
                                        </p:tgtEl>
                                        <p:attrNameLst>
                                          <p:attrName>ppt_y</p:attrName>
                                        </p:attrNameLst>
                                      </p:cBhvr>
                                    </p:anim>
                                    <p:animRot by="21600000">
                                      <p:cBhvr>
                                        <p:cTn id="50" dur="1000" fill="hold">
                                          <p:stCondLst>
                                            <p:cond delay="0"/>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2844" y="1142984"/>
            <a:ext cx="8543956" cy="4983179"/>
          </a:xfrm>
        </p:spPr>
        <p:txBody>
          <a:bodyPr>
            <a:normAutofit fontScale="25000" lnSpcReduction="20000"/>
          </a:bodyPr>
          <a:lstStyle/>
          <a:p>
            <a:pPr algn="just">
              <a:buNone/>
            </a:pPr>
            <a:r>
              <a:rPr lang="es-ES" sz="6400" dirty="0" smtClean="0">
                <a:latin typeface="Arial" pitchFamily="34" charset="0"/>
                <a:cs typeface="Arial" pitchFamily="34" charset="0"/>
              </a:rPr>
              <a:t>   </a:t>
            </a:r>
            <a:r>
              <a:rPr lang="es-ES" sz="6400" b="1" dirty="0" smtClean="0">
                <a:latin typeface="Arial" pitchFamily="34" charset="0"/>
                <a:cs typeface="Arial" pitchFamily="34" charset="0"/>
              </a:rPr>
              <a:t>Desde su creación se ha convertido en una  de las herramientas mas utilizadas en el mundo, pues sus inmensas ventajas lo han llevado hasta este punto, su importancia radica en que: </a:t>
            </a:r>
          </a:p>
          <a:p>
            <a:pPr algn="just">
              <a:buNone/>
            </a:pPr>
            <a:endParaRPr lang="es-ES" sz="6400" b="1" dirty="0" smtClean="0">
              <a:latin typeface="Arial" pitchFamily="34" charset="0"/>
              <a:cs typeface="Arial" pitchFamily="34" charset="0"/>
            </a:endParaRPr>
          </a:p>
          <a:p>
            <a:pPr algn="just">
              <a:buFont typeface="Wingdings" pitchFamily="2" charset="2"/>
              <a:buChar char="Ø"/>
            </a:pPr>
            <a:r>
              <a:rPr lang="es-ES" sz="6400" b="1" dirty="0" smtClean="0">
                <a:latin typeface="Arial" pitchFamily="34" charset="0"/>
                <a:cs typeface="Arial" pitchFamily="34" charset="0"/>
              </a:rPr>
              <a:t>El Internet </a:t>
            </a:r>
            <a:r>
              <a:rPr lang="es-ES" sz="6400" b="1" dirty="0">
                <a:latin typeface="Arial" pitchFamily="34" charset="0"/>
                <a:cs typeface="Arial" pitchFamily="34" charset="0"/>
              </a:rPr>
              <a:t>sirve para informarse y educarse, para comerciar y </a:t>
            </a:r>
            <a:r>
              <a:rPr lang="es-ES" sz="6400" b="1" dirty="0" smtClean="0">
                <a:latin typeface="Arial" pitchFamily="34" charset="0"/>
                <a:cs typeface="Arial" pitchFamily="34" charset="0"/>
              </a:rPr>
              <a:t>entretenerse</a:t>
            </a:r>
          </a:p>
          <a:p>
            <a:pPr algn="just">
              <a:buNone/>
            </a:pPr>
            <a:endParaRPr lang="es-ES" sz="6400" b="1" dirty="0" smtClean="0">
              <a:latin typeface="Arial" pitchFamily="34" charset="0"/>
              <a:cs typeface="Arial" pitchFamily="34" charset="0"/>
            </a:endParaRPr>
          </a:p>
          <a:p>
            <a:pPr>
              <a:buFont typeface="Wingdings" pitchFamily="2" charset="2"/>
              <a:buChar char="Ø"/>
            </a:pPr>
            <a:r>
              <a:rPr lang="es-ES" sz="6400" b="1" dirty="0" smtClean="0">
                <a:latin typeface="Arial" pitchFamily="34" charset="0"/>
                <a:cs typeface="Arial" pitchFamily="34" charset="0"/>
              </a:rPr>
              <a:t>Motoriza</a:t>
            </a:r>
            <a:r>
              <a:rPr lang="es-ES" sz="6400" b="1" dirty="0">
                <a:latin typeface="Arial" pitchFamily="34" charset="0"/>
                <a:cs typeface="Arial" pitchFamily="34" charset="0"/>
              </a:rPr>
              <a:t> </a:t>
            </a:r>
            <a:r>
              <a:rPr lang="es-ES" sz="6400" b="1" dirty="0" smtClean="0">
                <a:latin typeface="Arial" pitchFamily="34" charset="0"/>
                <a:cs typeface="Arial" pitchFamily="34" charset="0"/>
              </a:rPr>
              <a:t>la comunicación y </a:t>
            </a:r>
            <a:r>
              <a:rPr lang="es-ES" sz="6400" b="1" dirty="0">
                <a:latin typeface="Arial" pitchFamily="34" charset="0"/>
                <a:cs typeface="Arial" pitchFamily="34" charset="0"/>
              </a:rPr>
              <a:t>transforma la </a:t>
            </a:r>
            <a:r>
              <a:rPr lang="es-ES" sz="6400" b="1" dirty="0" smtClean="0">
                <a:latin typeface="Arial" pitchFamily="34" charset="0"/>
                <a:cs typeface="Arial" pitchFamily="34" charset="0"/>
              </a:rPr>
              <a:t>mecánica </a:t>
            </a:r>
            <a:r>
              <a:rPr lang="es-ES" sz="6400" b="1" dirty="0">
                <a:latin typeface="Arial" pitchFamily="34" charset="0"/>
                <a:cs typeface="Arial" pitchFamily="34" charset="0"/>
              </a:rPr>
              <a:t>de </a:t>
            </a:r>
            <a:r>
              <a:rPr lang="es-ES" sz="6400" b="1" dirty="0" smtClean="0">
                <a:latin typeface="Arial" pitchFamily="34" charset="0"/>
                <a:cs typeface="Arial" pitchFamily="34" charset="0"/>
              </a:rPr>
              <a:t>adquisición de bienes y </a:t>
            </a:r>
            <a:r>
              <a:rPr lang="es-ES" sz="6400" b="1" dirty="0">
                <a:latin typeface="Arial" pitchFamily="34" charset="0"/>
                <a:cs typeface="Arial" pitchFamily="34" charset="0"/>
              </a:rPr>
              <a:t/>
            </a:r>
            <a:br>
              <a:rPr lang="es-ES" sz="6400" b="1" dirty="0">
                <a:latin typeface="Arial" pitchFamily="34" charset="0"/>
                <a:cs typeface="Arial" pitchFamily="34" charset="0"/>
              </a:rPr>
            </a:br>
            <a:r>
              <a:rPr lang="es-ES" sz="6400" b="1" dirty="0" smtClean="0">
                <a:latin typeface="Arial" pitchFamily="34" charset="0"/>
                <a:cs typeface="Arial" pitchFamily="34" charset="0"/>
              </a:rPr>
              <a:t>servicios.</a:t>
            </a:r>
          </a:p>
          <a:p>
            <a:pPr>
              <a:buFont typeface="Wingdings" pitchFamily="2" charset="2"/>
              <a:buChar char="Ø"/>
            </a:pPr>
            <a:endParaRPr lang="es-ES" sz="6400" b="1" dirty="0" smtClean="0">
              <a:latin typeface="Arial" pitchFamily="34" charset="0"/>
              <a:cs typeface="Arial" pitchFamily="34" charset="0"/>
            </a:endParaRPr>
          </a:p>
          <a:p>
            <a:pPr>
              <a:buFont typeface="Wingdings" pitchFamily="2" charset="2"/>
              <a:buChar char="Ø"/>
            </a:pPr>
            <a:r>
              <a:rPr lang="es-ES" sz="6400" b="1" dirty="0" smtClean="0">
                <a:latin typeface="Arial" pitchFamily="34" charset="0"/>
                <a:cs typeface="Arial" pitchFamily="34" charset="0"/>
              </a:rPr>
              <a:t>Hace la comunicación mucho más sencilla.</a:t>
            </a:r>
          </a:p>
          <a:p>
            <a:pPr>
              <a:buNone/>
            </a:pPr>
            <a:endParaRPr lang="es-ES" sz="6400" b="1" dirty="0" smtClean="0">
              <a:latin typeface="Arial" pitchFamily="34" charset="0"/>
              <a:cs typeface="Arial" pitchFamily="34" charset="0"/>
            </a:endParaRPr>
          </a:p>
          <a:p>
            <a:pPr>
              <a:buFont typeface="Wingdings" pitchFamily="2" charset="2"/>
              <a:buChar char="Ø"/>
            </a:pPr>
            <a:r>
              <a:rPr lang="es-ES" sz="6400" b="1" dirty="0" smtClean="0">
                <a:latin typeface="Arial" pitchFamily="34" charset="0"/>
                <a:cs typeface="Arial" pitchFamily="34" charset="0"/>
              </a:rPr>
              <a:t>Es posible conocer e interactuar con muchas personas de todas partes del mundo.</a:t>
            </a:r>
          </a:p>
          <a:p>
            <a:pPr>
              <a:buNone/>
            </a:pPr>
            <a:endParaRPr lang="es-ES" sz="6400" b="1" dirty="0" smtClean="0">
              <a:latin typeface="Arial" pitchFamily="34" charset="0"/>
              <a:cs typeface="Arial" pitchFamily="34" charset="0"/>
            </a:endParaRPr>
          </a:p>
          <a:p>
            <a:pPr>
              <a:buFont typeface="Wingdings" pitchFamily="2" charset="2"/>
              <a:buChar char="Ø"/>
            </a:pPr>
            <a:r>
              <a:rPr lang="es-ES" sz="6400" b="1" dirty="0" smtClean="0">
                <a:latin typeface="Arial" pitchFamily="34" charset="0"/>
                <a:cs typeface="Arial" pitchFamily="34" charset="0"/>
              </a:rPr>
              <a:t>La búsqueda de información se vuelve mucho más sencilla, sin tener que ir forzadamente a las bibliotecas  tradicionales.</a:t>
            </a:r>
          </a:p>
          <a:p>
            <a:pPr>
              <a:buNone/>
            </a:pPr>
            <a:endParaRPr lang="es-ES" sz="6400" b="1" dirty="0" smtClean="0">
              <a:latin typeface="Arial" pitchFamily="34" charset="0"/>
              <a:cs typeface="Arial" pitchFamily="34" charset="0"/>
            </a:endParaRPr>
          </a:p>
          <a:p>
            <a:pPr>
              <a:buFont typeface="Wingdings" pitchFamily="2" charset="2"/>
              <a:buChar char="Ø"/>
            </a:pPr>
            <a:r>
              <a:rPr lang="es-ES" sz="6400" b="1" dirty="0" smtClean="0">
                <a:latin typeface="Arial" pitchFamily="34" charset="0"/>
                <a:cs typeface="Arial" pitchFamily="34" charset="0"/>
              </a:rPr>
              <a:t>Es posible encontrar muchos puntos de vista diferente sobre alguna noticia.</a:t>
            </a:r>
          </a:p>
          <a:p>
            <a:pPr>
              <a:buNone/>
            </a:pPr>
            <a:endParaRPr lang="es-ES" sz="6400" b="1" dirty="0" smtClean="0">
              <a:latin typeface="Arial" pitchFamily="34" charset="0"/>
              <a:cs typeface="Arial" pitchFamily="34" charset="0"/>
            </a:endParaRPr>
          </a:p>
          <a:p>
            <a:pPr>
              <a:buFont typeface="Wingdings" pitchFamily="2" charset="2"/>
              <a:buChar char="Ø"/>
            </a:pPr>
            <a:r>
              <a:rPr lang="es-ES" sz="6400" b="1" dirty="0" smtClean="0">
                <a:latin typeface="Arial" pitchFamily="34" charset="0"/>
                <a:cs typeface="Arial" pitchFamily="34" charset="0"/>
              </a:rPr>
              <a:t>Es posible la creación y descarga de software libre por sus herramientas colaborativas.</a:t>
            </a:r>
          </a:p>
          <a:p>
            <a:pPr>
              <a:buFont typeface="Wingdings" pitchFamily="2" charset="2"/>
              <a:buChar char="Ø"/>
            </a:pPr>
            <a:endParaRPr lang="es-ES" sz="6400" b="1" dirty="0" smtClean="0">
              <a:latin typeface="Arial" pitchFamily="34" charset="0"/>
              <a:cs typeface="Arial" pitchFamily="34" charset="0"/>
            </a:endParaRPr>
          </a:p>
          <a:p>
            <a:pPr marL="514350" indent="-514350">
              <a:buFont typeface="Wingdings" pitchFamily="2" charset="2"/>
              <a:buChar char="Ø"/>
            </a:pPr>
            <a:r>
              <a:rPr lang="es-ES" sz="6400" b="1" dirty="0" smtClean="0">
                <a:latin typeface="Arial" pitchFamily="34" charset="0"/>
                <a:cs typeface="Arial" pitchFamily="34" charset="0"/>
              </a:rPr>
              <a:t>La computadora se actualiza periódicamente más fácil que si no tuviéramos internet.</a:t>
            </a:r>
          </a:p>
          <a:p>
            <a:pPr>
              <a:buNone/>
            </a:pPr>
            <a:r>
              <a:rPr lang="es-ES" sz="4300" dirty="0"/>
              <a:t/>
            </a:r>
            <a:br>
              <a:rPr lang="es-ES" sz="4300" dirty="0"/>
            </a:br>
            <a:endParaRPr lang="es-ES" sz="4300" b="1" dirty="0">
              <a:latin typeface="Arial" pitchFamily="34" charset="0"/>
              <a:cs typeface="Arial" pitchFamily="34" charset="0"/>
            </a:endParaRPr>
          </a:p>
        </p:txBody>
      </p:sp>
      <p:sp>
        <p:nvSpPr>
          <p:cNvPr id="4" name="3 Rectángulo"/>
          <p:cNvSpPr/>
          <p:nvPr/>
        </p:nvSpPr>
        <p:spPr>
          <a:xfrm>
            <a:off x="1357290" y="142852"/>
            <a:ext cx="6072230" cy="9233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El internet</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770" decel="100000"/>
                                        <p:tgtEl>
                                          <p:spTgt spid="3">
                                            <p:txEl>
                                              <p:pRg st="0" end="0"/>
                                            </p:txEl>
                                          </p:spTgt>
                                        </p:tgtEl>
                                      </p:cBhvr>
                                    </p:animEffect>
                                    <p:animScale>
                                      <p:cBhvr>
                                        <p:cTn id="15" dur="770" decel="100000"/>
                                        <p:tgtEl>
                                          <p:spTgt spid="3">
                                            <p:txEl>
                                              <p:pRg st="0" end="0"/>
                                            </p:txEl>
                                          </p:spTgt>
                                        </p:tgtEl>
                                      </p:cBhvr>
                                      <p:from x="10000" y="10000"/>
                                      <p:to x="200000" y="450000"/>
                                    </p:animScale>
                                    <p:animScale>
                                      <p:cBhvr>
                                        <p:cTn id="16" dur="1230" accel="100000" fill="hold">
                                          <p:stCondLst>
                                            <p:cond delay="770"/>
                                          </p:stCondLst>
                                        </p:cTn>
                                        <p:tgtEl>
                                          <p:spTgt spid="3">
                                            <p:txEl>
                                              <p:pRg st="0" end="0"/>
                                            </p:txEl>
                                          </p:spTgt>
                                        </p:tgtEl>
                                      </p:cBhvr>
                                      <p:from x="200000" y="450000"/>
                                      <p:to x="100000" y="100000"/>
                                    </p:animScale>
                                    <p:set>
                                      <p:cBhvr>
                                        <p:cTn id="17" dur="770" fill="hold"/>
                                        <p:tgtEl>
                                          <p:spTgt spid="3">
                                            <p:txEl>
                                              <p:pRg st="0" end="0"/>
                                            </p:txEl>
                                          </p:spTgt>
                                        </p:tgtEl>
                                        <p:attrNameLst>
                                          <p:attrName>ppt_x</p:attrName>
                                        </p:attrNameLst>
                                      </p:cBhvr>
                                      <p:to>
                                        <p:strVal val="(0.5)"/>
                                      </p:to>
                                    </p:set>
                                    <p:anim from="(0.5)" to="(#ppt_x)" calcmode="lin" valueType="num">
                                      <p:cBhvr>
                                        <p:cTn id="18" dur="1230" accel="100000" fill="hold">
                                          <p:stCondLst>
                                            <p:cond delay="770"/>
                                          </p:stCondLst>
                                        </p:cTn>
                                        <p:tgtEl>
                                          <p:spTgt spid="3">
                                            <p:txEl>
                                              <p:pRg st="0" end="0"/>
                                            </p:txEl>
                                          </p:spTgt>
                                        </p:tgtEl>
                                        <p:attrNameLst>
                                          <p:attrName>ppt_x</p:attrName>
                                        </p:attrNameLst>
                                      </p:cBhvr>
                                    </p:anim>
                                    <p:set>
                                      <p:cBhvr>
                                        <p:cTn id="19" dur="770" fill="hold"/>
                                        <p:tgtEl>
                                          <p:spTgt spid="3">
                                            <p:txEl>
                                              <p:pRg st="0" end="0"/>
                                            </p:txEl>
                                          </p:spTgt>
                                        </p:tgtEl>
                                        <p:attrNameLst>
                                          <p:attrName>ppt_y</p:attrName>
                                        </p:attrNameLst>
                                      </p:cBhvr>
                                      <p:to>
                                        <p:strVal val="(#ppt_y+0.4)"/>
                                      </p:to>
                                    </p:set>
                                    <p:anim from="(#ppt_y+0.4)" to="(#ppt_y)" calcmode="lin" valueType="num">
                                      <p:cBhvr>
                                        <p:cTn id="20" dur="1230" accel="100000" fill="hold">
                                          <p:stCondLst>
                                            <p:cond delay="770"/>
                                          </p:stCondLst>
                                        </p:cTn>
                                        <p:tgtEl>
                                          <p:spTgt spid="3">
                                            <p:txEl>
                                              <p:pRg st="0" end="0"/>
                                            </p:txEl>
                                          </p:spTgt>
                                        </p:tgtEl>
                                        <p:attrNameLst>
                                          <p:attrName>ppt_y</p:attrName>
                                        </p:attrNameLst>
                                      </p:cBhvr>
                                    </p:anim>
                                  </p:childTnLst>
                                </p:cTn>
                              </p:par>
                            </p:childTnLst>
                          </p:cTn>
                        </p:par>
                      </p:childTnLst>
                    </p:cTn>
                  </p:par>
                  <p:par>
                    <p:cTn id="21" fill="hold">
                      <p:stCondLst>
                        <p:cond delay="indefinite"/>
                      </p:stCondLst>
                      <p:childTnLst>
                        <p:par>
                          <p:cTn id="22" fill="hold">
                            <p:stCondLst>
                              <p:cond delay="0"/>
                            </p:stCondLst>
                            <p:childTnLst>
                              <p:par>
                                <p:cTn id="23" presetID="19" presetClass="entr" presetSubtype="1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6" dur="5000" fill="hold"/>
                                        <p:tgtEl>
                                          <p:spTgt spid="3">
                                            <p:txEl>
                                              <p:pRg st="2" end="2"/>
                                            </p:txEl>
                                          </p:spTgt>
                                        </p:tgtEl>
                                        <p:attrNameLst>
                                          <p:attrName>ppt_h</p:attrName>
                                        </p:attrNameLst>
                                      </p:cBhvr>
                                      <p:tavLst>
                                        <p:tav tm="0">
                                          <p:val>
                                            <p:strVal val="#ppt_h"/>
                                          </p:val>
                                        </p:tav>
                                        <p:tav tm="100000">
                                          <p:val>
                                            <p:strVal val="#ppt_h"/>
                                          </p:val>
                                        </p:tav>
                                      </p:tavLst>
                                    </p:anim>
                                  </p:childTnLst>
                                </p:cTn>
                              </p:par>
                              <p:par>
                                <p:cTn id="27" presetID="19" presetClass="entr" presetSubtype="1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0" dur="5000" fill="hold"/>
                                        <p:tgtEl>
                                          <p:spTgt spid="3">
                                            <p:txEl>
                                              <p:pRg st="4" end="4"/>
                                            </p:txEl>
                                          </p:spTgt>
                                        </p:tgtEl>
                                        <p:attrNameLst>
                                          <p:attrName>ppt_h</p:attrName>
                                        </p:attrNameLst>
                                      </p:cBhvr>
                                      <p:tavLst>
                                        <p:tav tm="0">
                                          <p:val>
                                            <p:strVal val="#ppt_h"/>
                                          </p:val>
                                        </p:tav>
                                        <p:tav tm="100000">
                                          <p:val>
                                            <p:strVal val="#ppt_h"/>
                                          </p:val>
                                        </p:tav>
                                      </p:tavLst>
                                    </p:anim>
                                  </p:childTnLst>
                                </p:cTn>
                              </p:par>
                              <p:par>
                                <p:cTn id="31" presetID="19" presetClass="entr" presetSubtype="1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4" dur="5000" fill="hold"/>
                                        <p:tgtEl>
                                          <p:spTgt spid="3">
                                            <p:txEl>
                                              <p:pRg st="6" end="6"/>
                                            </p:txEl>
                                          </p:spTgt>
                                        </p:tgtEl>
                                        <p:attrNameLst>
                                          <p:attrName>ppt_h</p:attrName>
                                        </p:attrNameLst>
                                      </p:cBhvr>
                                      <p:tavLst>
                                        <p:tav tm="0">
                                          <p:val>
                                            <p:strVal val="#ppt_h"/>
                                          </p:val>
                                        </p:tav>
                                        <p:tav tm="100000">
                                          <p:val>
                                            <p:strVal val="#ppt_h"/>
                                          </p:val>
                                        </p:tav>
                                      </p:tavLst>
                                    </p:anim>
                                  </p:childTnLst>
                                </p:cTn>
                              </p:par>
                              <p:par>
                                <p:cTn id="35" presetID="19" presetClass="entr" presetSubtype="1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p:cTn id="37" dur="5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38" dur="5000" fill="hold"/>
                                        <p:tgtEl>
                                          <p:spTgt spid="3">
                                            <p:txEl>
                                              <p:pRg st="8" end="8"/>
                                            </p:txEl>
                                          </p:spTgt>
                                        </p:tgtEl>
                                        <p:attrNameLst>
                                          <p:attrName>ppt_h</p:attrName>
                                        </p:attrNameLst>
                                      </p:cBhvr>
                                      <p:tavLst>
                                        <p:tav tm="0">
                                          <p:val>
                                            <p:strVal val="#ppt_h"/>
                                          </p:val>
                                        </p:tav>
                                        <p:tav tm="100000">
                                          <p:val>
                                            <p:strVal val="#ppt_h"/>
                                          </p:val>
                                        </p:tav>
                                      </p:tavLst>
                                    </p:anim>
                                  </p:childTnLst>
                                </p:cTn>
                              </p:par>
                              <p:par>
                                <p:cTn id="39" presetID="19" presetClass="entr" presetSubtype="10"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 calcmode="lin" valueType="num">
                                      <p:cBhvr>
                                        <p:cTn id="41" dur="5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42" dur="5000" fill="hold"/>
                                        <p:tgtEl>
                                          <p:spTgt spid="3">
                                            <p:txEl>
                                              <p:pRg st="10" end="10"/>
                                            </p:txEl>
                                          </p:spTgt>
                                        </p:tgtEl>
                                        <p:attrNameLst>
                                          <p:attrName>ppt_h</p:attrName>
                                        </p:attrNameLst>
                                      </p:cBhvr>
                                      <p:tavLst>
                                        <p:tav tm="0">
                                          <p:val>
                                            <p:strVal val="#ppt_h"/>
                                          </p:val>
                                        </p:tav>
                                        <p:tav tm="100000">
                                          <p:val>
                                            <p:strVal val="#ppt_h"/>
                                          </p:val>
                                        </p:tav>
                                      </p:tavLst>
                                    </p:anim>
                                  </p:childTnLst>
                                </p:cTn>
                              </p:par>
                              <p:par>
                                <p:cTn id="43" presetID="19" presetClass="entr" presetSubtype="10" fill="hold"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 calcmode="lin" valueType="num">
                                      <p:cBhvr>
                                        <p:cTn id="45" dur="5000" fill="hold"/>
                                        <p:tgtEl>
                                          <p:spTgt spid="3">
                                            <p:txEl>
                                              <p:pRg st="12" end="12"/>
                                            </p:txEl>
                                          </p:spTgt>
                                        </p:tgtEl>
                                        <p:attrNameLst>
                                          <p:attrName>ppt_w</p:attrName>
                                        </p:attrNameLst>
                                      </p:cBhvr>
                                      <p:tavLst>
                                        <p:tav tm="0" fmla="#ppt_w*sin(2.5*pi*$)">
                                          <p:val>
                                            <p:fltVal val="0"/>
                                          </p:val>
                                        </p:tav>
                                        <p:tav tm="100000">
                                          <p:val>
                                            <p:fltVal val="1"/>
                                          </p:val>
                                        </p:tav>
                                      </p:tavLst>
                                    </p:anim>
                                    <p:anim calcmode="lin" valueType="num">
                                      <p:cBhvr>
                                        <p:cTn id="46" dur="5000" fill="hold"/>
                                        <p:tgtEl>
                                          <p:spTgt spid="3">
                                            <p:txEl>
                                              <p:pRg st="12" end="12"/>
                                            </p:txEl>
                                          </p:spTgt>
                                        </p:tgtEl>
                                        <p:attrNameLst>
                                          <p:attrName>ppt_h</p:attrName>
                                        </p:attrNameLst>
                                      </p:cBhvr>
                                      <p:tavLst>
                                        <p:tav tm="0">
                                          <p:val>
                                            <p:strVal val="#ppt_h"/>
                                          </p:val>
                                        </p:tav>
                                        <p:tav tm="100000">
                                          <p:val>
                                            <p:strVal val="#ppt_h"/>
                                          </p:val>
                                        </p:tav>
                                      </p:tavLst>
                                    </p:anim>
                                  </p:childTnLst>
                                </p:cTn>
                              </p:par>
                              <p:par>
                                <p:cTn id="47" presetID="19" presetClass="entr" presetSubtype="1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 calcmode="lin" valueType="num">
                                      <p:cBhvr>
                                        <p:cTn id="49" dur="5000" fill="hold"/>
                                        <p:tgtEl>
                                          <p:spTgt spid="3">
                                            <p:txEl>
                                              <p:pRg st="14" end="14"/>
                                            </p:txEl>
                                          </p:spTgt>
                                        </p:tgtEl>
                                        <p:attrNameLst>
                                          <p:attrName>ppt_w</p:attrName>
                                        </p:attrNameLst>
                                      </p:cBhvr>
                                      <p:tavLst>
                                        <p:tav tm="0" fmla="#ppt_w*sin(2.5*pi*$)">
                                          <p:val>
                                            <p:fltVal val="0"/>
                                          </p:val>
                                        </p:tav>
                                        <p:tav tm="100000">
                                          <p:val>
                                            <p:fltVal val="1"/>
                                          </p:val>
                                        </p:tav>
                                      </p:tavLst>
                                    </p:anim>
                                    <p:anim calcmode="lin" valueType="num">
                                      <p:cBhvr>
                                        <p:cTn id="50" dur="5000" fill="hold"/>
                                        <p:tgtEl>
                                          <p:spTgt spid="3">
                                            <p:txEl>
                                              <p:pRg st="14" end="14"/>
                                            </p:txEl>
                                          </p:spTgt>
                                        </p:tgtEl>
                                        <p:attrNameLst>
                                          <p:attrName>ppt_h</p:attrName>
                                        </p:attrNameLst>
                                      </p:cBhvr>
                                      <p:tavLst>
                                        <p:tav tm="0">
                                          <p:val>
                                            <p:strVal val="#ppt_h"/>
                                          </p:val>
                                        </p:tav>
                                        <p:tav tm="100000">
                                          <p:val>
                                            <p:strVal val="#ppt_h"/>
                                          </p:val>
                                        </p:tav>
                                      </p:tavLst>
                                    </p:anim>
                                  </p:childTnLst>
                                </p:cTn>
                              </p:par>
                              <p:par>
                                <p:cTn id="51" presetID="19" presetClass="entr" presetSubtype="10" fill="hold" nodeType="withEffect">
                                  <p:stCondLst>
                                    <p:cond delay="0"/>
                                  </p:stCondLst>
                                  <p:childTnLst>
                                    <p:set>
                                      <p:cBhvr>
                                        <p:cTn id="52" dur="1" fill="hold">
                                          <p:stCondLst>
                                            <p:cond delay="0"/>
                                          </p:stCondLst>
                                        </p:cTn>
                                        <p:tgtEl>
                                          <p:spTgt spid="3">
                                            <p:txEl>
                                              <p:pRg st="16" end="16"/>
                                            </p:txEl>
                                          </p:spTgt>
                                        </p:tgtEl>
                                        <p:attrNameLst>
                                          <p:attrName>style.visibility</p:attrName>
                                        </p:attrNameLst>
                                      </p:cBhvr>
                                      <p:to>
                                        <p:strVal val="visible"/>
                                      </p:to>
                                    </p:set>
                                    <p:anim calcmode="lin" valueType="num">
                                      <p:cBhvr>
                                        <p:cTn id="53" dur="5000" fill="hold"/>
                                        <p:tgtEl>
                                          <p:spTgt spid="3">
                                            <p:txEl>
                                              <p:pRg st="16" end="16"/>
                                            </p:txEl>
                                          </p:spTgt>
                                        </p:tgtEl>
                                        <p:attrNameLst>
                                          <p:attrName>ppt_w</p:attrName>
                                        </p:attrNameLst>
                                      </p:cBhvr>
                                      <p:tavLst>
                                        <p:tav tm="0" fmla="#ppt_w*sin(2.5*pi*$)">
                                          <p:val>
                                            <p:fltVal val="0"/>
                                          </p:val>
                                        </p:tav>
                                        <p:tav tm="100000">
                                          <p:val>
                                            <p:fltVal val="1"/>
                                          </p:val>
                                        </p:tav>
                                      </p:tavLst>
                                    </p:anim>
                                    <p:anim calcmode="lin" valueType="num">
                                      <p:cBhvr>
                                        <p:cTn id="54" dur="5000" fill="hold"/>
                                        <p:tgtEl>
                                          <p:spTgt spid="3">
                                            <p:txEl>
                                              <p:pRg st="16" end="1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47500" lnSpcReduction="20000"/>
          </a:bodyPr>
          <a:lstStyle/>
          <a:p>
            <a:pPr>
              <a:buNone/>
            </a:pPr>
            <a:r>
              <a:rPr lang="es-ES" sz="2900" dirty="0" smtClean="0">
                <a:latin typeface="Arial" pitchFamily="34" charset="0"/>
                <a:cs typeface="Arial" pitchFamily="34" charset="0"/>
              </a:rPr>
              <a:t>       </a:t>
            </a:r>
            <a:r>
              <a:rPr lang="es-ES" b="1" dirty="0" smtClean="0">
                <a:latin typeface="Arial" pitchFamily="34" charset="0"/>
                <a:cs typeface="Arial" pitchFamily="34" charset="0"/>
              </a:rPr>
              <a:t>La </a:t>
            </a:r>
            <a:r>
              <a:rPr lang="es-ES" b="1" dirty="0">
                <a:latin typeface="Arial" pitchFamily="34" charset="0"/>
                <a:cs typeface="Arial" pitchFamily="34" charset="0"/>
              </a:rPr>
              <a:t>radio es un medio de difusión masivo </a:t>
            </a:r>
            <a:r>
              <a:rPr lang="es-ES" b="1" dirty="0" smtClean="0">
                <a:latin typeface="Arial" pitchFamily="34" charset="0"/>
                <a:cs typeface="Arial" pitchFamily="34" charset="0"/>
              </a:rPr>
              <a:t>que   llega </a:t>
            </a:r>
            <a:r>
              <a:rPr lang="es-ES" b="1" dirty="0">
                <a:latin typeface="Arial" pitchFamily="34" charset="0"/>
                <a:cs typeface="Arial" pitchFamily="34" charset="0"/>
              </a:rPr>
              <a:t>al </a:t>
            </a:r>
            <a:r>
              <a:rPr lang="es-ES" b="1" dirty="0" smtClean="0">
                <a:latin typeface="Arial" pitchFamily="34" charset="0"/>
                <a:cs typeface="Arial" pitchFamily="34" charset="0"/>
              </a:rPr>
              <a:t>radio-escucha de forma personal, </a:t>
            </a:r>
            <a:r>
              <a:rPr lang="es-ES" b="1" dirty="0">
                <a:latin typeface="Arial" pitchFamily="34" charset="0"/>
                <a:cs typeface="Arial" pitchFamily="34" charset="0"/>
              </a:rPr>
              <a:t>es el medio de mayor alcance, ya que llega a </a:t>
            </a:r>
            <a:r>
              <a:rPr lang="es-ES" b="1" dirty="0" smtClean="0">
                <a:latin typeface="Arial" pitchFamily="34" charset="0"/>
                <a:cs typeface="Arial" pitchFamily="34" charset="0"/>
              </a:rPr>
              <a:t>todas  las</a:t>
            </a:r>
            <a:r>
              <a:rPr lang="es-ES" b="1" dirty="0">
                <a:latin typeface="Arial" pitchFamily="34" charset="0"/>
                <a:cs typeface="Arial" pitchFamily="34" charset="0"/>
              </a:rPr>
              <a:t> </a:t>
            </a:r>
            <a:r>
              <a:rPr lang="es-ES" b="1" dirty="0" smtClean="0">
                <a:latin typeface="Arial" pitchFamily="34" charset="0"/>
                <a:cs typeface="Arial" pitchFamily="34" charset="0"/>
              </a:rPr>
              <a:t>clases sociales.</a:t>
            </a:r>
          </a:p>
          <a:p>
            <a:pPr>
              <a:buNone/>
            </a:pPr>
            <a:r>
              <a:rPr lang="es-ES" b="1" dirty="0" smtClean="0">
                <a:latin typeface="Arial" pitchFamily="34" charset="0"/>
                <a:cs typeface="Arial" pitchFamily="34" charset="0"/>
              </a:rPr>
              <a:t>      Su importancia es bastante pues nos da la posibilidad de informarnos, actualizarnos, además de brindarnos la posibilidad de escuchar diferentes géneros musicales dependiendo de los gustos de cada persona.</a:t>
            </a:r>
          </a:p>
          <a:p>
            <a:pPr>
              <a:buNone/>
            </a:pPr>
            <a:endParaRPr lang="es-ES" b="1" dirty="0" smtClean="0">
              <a:latin typeface="Arial" pitchFamily="34" charset="0"/>
              <a:cs typeface="Arial" pitchFamily="34" charset="0"/>
            </a:endParaRPr>
          </a:p>
          <a:p>
            <a:pPr>
              <a:buFont typeface="Wingdings" pitchFamily="2" charset="2"/>
              <a:buChar char="q"/>
            </a:pPr>
            <a:r>
              <a:rPr lang="es-ES" b="1" dirty="0" smtClean="0">
                <a:latin typeface="Arial" pitchFamily="34" charset="0"/>
                <a:cs typeface="Arial" pitchFamily="34" charset="0"/>
              </a:rPr>
              <a:t>     Pueden </a:t>
            </a:r>
            <a:r>
              <a:rPr lang="es-ES" b="1" dirty="0">
                <a:latin typeface="Arial" pitchFamily="34" charset="0"/>
                <a:cs typeface="Arial" pitchFamily="34" charset="0"/>
              </a:rPr>
              <a:t>ser escuchados </a:t>
            </a:r>
            <a:r>
              <a:rPr lang="es-ES" b="1" dirty="0" smtClean="0">
                <a:latin typeface="Arial" pitchFamily="34" charset="0"/>
                <a:cs typeface="Arial" pitchFamily="34" charset="0"/>
              </a:rPr>
              <a:t>en el trabajo, </a:t>
            </a:r>
            <a:r>
              <a:rPr lang="es-ES" b="1" dirty="0">
                <a:latin typeface="Arial" pitchFamily="34" charset="0"/>
                <a:cs typeface="Arial" pitchFamily="34" charset="0"/>
              </a:rPr>
              <a:t>en la playa, en la bañera, en la silla del dentista o en las tiendas</a:t>
            </a:r>
            <a:r>
              <a:rPr lang="es-ES" b="1" dirty="0" smtClean="0">
                <a:latin typeface="Arial" pitchFamily="34" charset="0"/>
                <a:cs typeface="Arial" pitchFamily="34" charset="0"/>
              </a:rPr>
              <a:t>. </a:t>
            </a:r>
          </a:p>
          <a:p>
            <a:pPr>
              <a:buFont typeface="Wingdings" pitchFamily="2" charset="2"/>
              <a:buChar char="q"/>
            </a:pPr>
            <a:endParaRPr lang="es-ES" b="1" dirty="0" smtClean="0">
              <a:latin typeface="Arial" pitchFamily="34" charset="0"/>
              <a:cs typeface="Arial" pitchFamily="34" charset="0"/>
            </a:endParaRPr>
          </a:p>
          <a:p>
            <a:pPr>
              <a:buFont typeface="Wingdings" pitchFamily="2" charset="2"/>
              <a:buChar char="q"/>
            </a:pPr>
            <a:r>
              <a:rPr lang="es-ES" b="1" dirty="0" smtClean="0">
                <a:latin typeface="Arial" pitchFamily="34" charset="0"/>
                <a:cs typeface="Arial" pitchFamily="34" charset="0"/>
              </a:rPr>
              <a:t> </a:t>
            </a:r>
            <a:r>
              <a:rPr lang="es-ES" b="1" dirty="0">
                <a:latin typeface="Arial" pitchFamily="34" charset="0"/>
                <a:cs typeface="Arial" pitchFamily="34" charset="0"/>
              </a:rPr>
              <a:t>El mensaje de </a:t>
            </a:r>
            <a:r>
              <a:rPr lang="es-ES" b="1" dirty="0" smtClean="0">
                <a:latin typeface="Arial" pitchFamily="34" charset="0"/>
                <a:cs typeface="Arial" pitchFamily="34" charset="0"/>
              </a:rPr>
              <a:t>la </a:t>
            </a:r>
            <a:r>
              <a:rPr lang="es-ES" b="1" dirty="0">
                <a:latin typeface="Arial" pitchFamily="34" charset="0"/>
                <a:cs typeface="Arial" pitchFamily="34" charset="0"/>
              </a:rPr>
              <a:t>radio puede llegar sin que su recipiente esté conscientemente buscándolo. </a:t>
            </a:r>
            <a:endParaRPr lang="es-ES" b="1" dirty="0" smtClean="0">
              <a:latin typeface="Arial" pitchFamily="34" charset="0"/>
              <a:cs typeface="Arial" pitchFamily="34" charset="0"/>
            </a:endParaRPr>
          </a:p>
          <a:p>
            <a:pPr>
              <a:buFont typeface="Wingdings" pitchFamily="2" charset="2"/>
              <a:buChar char="q"/>
            </a:pPr>
            <a:endParaRPr lang="es-ES" b="1" dirty="0" smtClean="0">
              <a:latin typeface="Arial" pitchFamily="34" charset="0"/>
              <a:cs typeface="Arial" pitchFamily="34" charset="0"/>
            </a:endParaRPr>
          </a:p>
          <a:p>
            <a:pPr>
              <a:buFont typeface="Wingdings" pitchFamily="2" charset="2"/>
              <a:buChar char="q"/>
            </a:pPr>
            <a:r>
              <a:rPr lang="es-ES" b="1" dirty="0" smtClean="0">
                <a:latin typeface="Arial" pitchFamily="34" charset="0"/>
                <a:cs typeface="Arial" pitchFamily="34" charset="0"/>
              </a:rPr>
              <a:t>El </a:t>
            </a:r>
            <a:r>
              <a:rPr lang="es-ES" b="1" dirty="0">
                <a:latin typeface="Arial" pitchFamily="34" charset="0"/>
                <a:cs typeface="Arial" pitchFamily="34" charset="0"/>
              </a:rPr>
              <a:t>oyente no tiene que estar pendiente para escuchar su mensaje</a:t>
            </a:r>
            <a:r>
              <a:rPr lang="es-ES" b="1" dirty="0" smtClean="0">
                <a:latin typeface="Arial" pitchFamily="34" charset="0"/>
                <a:cs typeface="Arial" pitchFamily="34" charset="0"/>
              </a:rPr>
              <a:t>.</a:t>
            </a:r>
          </a:p>
          <a:p>
            <a:pPr>
              <a:buNone/>
            </a:pPr>
            <a:endParaRPr lang="es-ES" b="1" dirty="0" smtClean="0">
              <a:latin typeface="Arial" pitchFamily="34" charset="0"/>
              <a:cs typeface="Arial" pitchFamily="34" charset="0"/>
            </a:endParaRPr>
          </a:p>
          <a:p>
            <a:pPr>
              <a:buFont typeface="Wingdings" pitchFamily="2" charset="2"/>
              <a:buChar char="q"/>
            </a:pPr>
            <a:r>
              <a:rPr lang="es-ES" b="1" dirty="0" smtClean="0">
                <a:latin typeface="Arial" pitchFamily="34" charset="0"/>
                <a:cs typeface="Arial" pitchFamily="34" charset="0"/>
              </a:rPr>
              <a:t> </a:t>
            </a:r>
            <a:r>
              <a:rPr lang="es-ES" b="1" dirty="0">
                <a:latin typeface="Arial" pitchFamily="34" charset="0"/>
                <a:cs typeface="Arial" pitchFamily="34" charset="0"/>
              </a:rPr>
              <a:t>La radio permite la </a:t>
            </a:r>
            <a:r>
              <a:rPr lang="es-ES" b="1" dirty="0" smtClean="0">
                <a:latin typeface="Arial" pitchFamily="34" charset="0"/>
                <a:cs typeface="Arial" pitchFamily="34" charset="0"/>
              </a:rPr>
              <a:t>selección por</a:t>
            </a:r>
            <a:r>
              <a:rPr lang="es-ES" b="1" dirty="0">
                <a:latin typeface="Arial" pitchFamily="34" charset="0"/>
                <a:cs typeface="Arial" pitchFamily="34" charset="0"/>
              </a:rPr>
              <a:t> </a:t>
            </a:r>
            <a:r>
              <a:rPr lang="es-ES" b="1" dirty="0" smtClean="0">
                <a:latin typeface="Arial" pitchFamily="34" charset="0"/>
                <a:cs typeface="Arial" pitchFamily="34" charset="0"/>
              </a:rPr>
              <a:t>grupo </a:t>
            </a:r>
            <a:r>
              <a:rPr lang="es-ES" b="1" dirty="0">
                <a:latin typeface="Arial" pitchFamily="34" charset="0"/>
                <a:cs typeface="Arial" pitchFamily="34" charset="0"/>
              </a:rPr>
              <a:t> de enfoque basado en: Geografía, los oyentes están concentrados en el área definida por la señal de la estación Hora la audiencia cambia según la hora del día, mañana, mediodía o noche.</a:t>
            </a:r>
            <a:br>
              <a:rPr lang="es-ES" b="1" dirty="0">
                <a:latin typeface="Arial" pitchFamily="34" charset="0"/>
                <a:cs typeface="Arial" pitchFamily="34" charset="0"/>
              </a:rPr>
            </a:br>
            <a:r>
              <a:rPr lang="es-ES" dirty="0">
                <a:latin typeface="Arial" pitchFamily="34" charset="0"/>
                <a:cs typeface="Arial" pitchFamily="34" charset="0"/>
              </a:rPr>
              <a:t/>
            </a:r>
            <a:br>
              <a:rPr lang="es-ES" dirty="0">
                <a:latin typeface="Arial" pitchFamily="34" charset="0"/>
                <a:cs typeface="Arial" pitchFamily="34" charset="0"/>
              </a:rPr>
            </a:br>
            <a:endParaRPr lang="es-ES" dirty="0">
              <a:latin typeface="Arial" pitchFamily="34" charset="0"/>
              <a:cs typeface="Arial" pitchFamily="34" charset="0"/>
            </a:endParaRPr>
          </a:p>
        </p:txBody>
      </p:sp>
      <p:sp>
        <p:nvSpPr>
          <p:cNvPr id="4" name="3 Rectángulo"/>
          <p:cNvSpPr/>
          <p:nvPr/>
        </p:nvSpPr>
        <p:spPr>
          <a:xfrm>
            <a:off x="1643042" y="214290"/>
            <a:ext cx="4429156" cy="928694"/>
          </a:xfrm>
          <a:prstGeom prst="rect">
            <a:avLst/>
          </a:prstGeom>
          <a:noFill/>
        </p:spPr>
        <p:txBody>
          <a:bodyPr wrap="square" lIns="91440" tIns="45720" rIns="91440" bIns="45720">
            <a:spAutoFit/>
          </a:bodyPr>
          <a:lstStyle/>
          <a:p>
            <a:pPr algn="ctr"/>
            <a:r>
              <a:rPr lang="es-E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LA RADIO</a:t>
            </a:r>
            <a:endParaRPr lang="es-E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4">
                                            <p:txEl>
                                              <p:pRg st="0" end="0"/>
                                            </p:txEl>
                                          </p:spTgt>
                                        </p:tgtEl>
                                        <p:attrNameLst>
                                          <p:attrName>ppt_w</p:attrName>
                                        </p:attrNameLst>
                                      </p:cBhvr>
                                    </p:anim>
                                    <p:anim by="(#ppt_w*0.50)" calcmode="lin" valueType="num">
                                      <p:cBhvr>
                                        <p:cTn id="8" dur="500" decel="50000" autoRev="1" fill="hold">
                                          <p:stCondLst>
                                            <p:cond delay="0"/>
                                          </p:stCondLst>
                                        </p:cTn>
                                        <p:tgtEl>
                                          <p:spTgt spid="4">
                                            <p:txEl>
                                              <p:pRg st="0" end="0"/>
                                            </p:txEl>
                                          </p:spTgt>
                                        </p:tgtEl>
                                        <p:attrNameLst>
                                          <p:attrName>ppt_x</p:attrName>
                                        </p:attrNameLst>
                                      </p:cBhvr>
                                    </p:anim>
                                    <p:anim from="(-#ppt_h/2)" to="(#ppt_y)" calcmode="lin" valueType="num">
                                      <p:cBhvr>
                                        <p:cTn id="9" dur="1000" fill="hold">
                                          <p:stCondLst>
                                            <p:cond delay="0"/>
                                          </p:stCondLst>
                                        </p:cTn>
                                        <p:tgtEl>
                                          <p:spTgt spid="4">
                                            <p:txEl>
                                              <p:pRg st="0" end="0"/>
                                            </p:txEl>
                                          </p:spTgt>
                                        </p:tgtEl>
                                        <p:attrNameLst>
                                          <p:attrName>ppt_y</p:attrName>
                                        </p:attrNameLst>
                                      </p:cBhvr>
                                    </p:anim>
                                    <p:animRot by="21600000">
                                      <p:cBhvr>
                                        <p:cTn id="10" dur="1000" fill="hold">
                                          <p:stCondLst>
                                            <p:cond delay="0"/>
                                          </p:stCondLst>
                                        </p:cTn>
                                        <p:tgtEl>
                                          <p:spTgt spid="4">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anim calcmode="lin" valueType="num">
                                      <p:cBhvr>
                                        <p:cTn id="16"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0" end="0"/>
                                            </p:txEl>
                                          </p:spTgt>
                                        </p:tgtEl>
                                        <p:attrNameLst>
                                          <p:attrName>ppt_w</p:attrName>
                                        </p:attrNameLst>
                                      </p:cBhvr>
                                      <p:tavLst>
                                        <p:tav tm="0">
                                          <p:val>
                                            <p:fltVal val="0"/>
                                          </p:val>
                                        </p:tav>
                                        <p:tav tm="100000">
                                          <p:val>
                                            <p:strVal val="#ppt_w"/>
                                          </p:val>
                                        </p:tav>
                                      </p:tavLst>
                                    </p:anim>
                                  </p:childTnLst>
                                </p:cTn>
                              </p:par>
                              <p:par>
                                <p:cTn id="19" presetID="35"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3"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3">
                                            <p:txEl>
                                              <p:pRg st="1" end="1"/>
                                            </p:txEl>
                                          </p:spTgt>
                                        </p:tgtEl>
                                        <p:attrNameLst>
                                          <p:attrName>ppt_w</p:attrName>
                                        </p:attrNameLst>
                                      </p:cBhvr>
                                      <p:tavLst>
                                        <p:tav tm="0">
                                          <p:val>
                                            <p:fltVal val="0"/>
                                          </p:val>
                                        </p:tav>
                                        <p:tav tm="100000">
                                          <p:val>
                                            <p:strVal val="#ppt_w"/>
                                          </p:val>
                                        </p:tav>
                                      </p:tavLst>
                                    </p:anim>
                                  </p:childTnLst>
                                </p:cTn>
                              </p:par>
                              <p:par>
                                <p:cTn id="25" presetID="35" presetClass="entr" presetSubtype="0" fill="hold" nodeType="withEffect">
                                  <p:stCondLst>
                                    <p:cond delay="0"/>
                                  </p:stCondLst>
                                  <p:iterate type="lt">
                                    <p:tmPct val="0"/>
                                  </p:iterate>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anim calcmode="lin" valueType="num">
                                      <p:cBhvr>
                                        <p:cTn id="28"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29"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1" fill="hold">
                      <p:stCondLst>
                        <p:cond delay="indefinite"/>
                      </p:stCondLst>
                      <p:childTnLst>
                        <p:par>
                          <p:cTn id="32" fill="hold">
                            <p:stCondLst>
                              <p:cond delay="0"/>
                            </p:stCondLst>
                            <p:childTnLst>
                              <p:par>
                                <p:cTn id="33" presetID="21" presetClass="entr" presetSubtype="4" fill="hold" nodeType="clickEffect">
                                  <p:stCondLst>
                                    <p:cond delay="0"/>
                                  </p:stCondLst>
                                  <p:iterate type="lt">
                                    <p:tmPct val="0"/>
                                  </p:iterate>
                                  <p:childTnLst>
                                    <p:set>
                                      <p:cBhvr>
                                        <p:cTn id="34" dur="1" fill="hold">
                                          <p:stCondLst>
                                            <p:cond delay="0"/>
                                          </p:stCondLst>
                                        </p:cTn>
                                        <p:tgtEl>
                                          <p:spTgt spid="3">
                                            <p:txEl>
                                              <p:pRg st="3" end="3"/>
                                            </p:txEl>
                                          </p:spTgt>
                                        </p:tgtEl>
                                        <p:attrNameLst>
                                          <p:attrName>style.visibility</p:attrName>
                                        </p:attrNameLst>
                                      </p:cBhvr>
                                      <p:to>
                                        <p:strVal val="visible"/>
                                      </p:to>
                                    </p:set>
                                    <p:animEffect transition="in" filter="wheel(4)">
                                      <p:cBhvr>
                                        <p:cTn id="35" dur="2000"/>
                                        <p:tgtEl>
                                          <p:spTgt spid="3">
                                            <p:txEl>
                                              <p:pRg st="3" end="3"/>
                                            </p:txEl>
                                          </p:spTgt>
                                        </p:tgtEl>
                                      </p:cBhvr>
                                    </p:animEffect>
                                  </p:childTnLst>
                                </p:cTn>
                              </p:par>
                              <p:par>
                                <p:cTn id="36" presetID="21" presetClass="entr" presetSubtype="4"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heel(4)">
                                      <p:cBhvr>
                                        <p:cTn id="38" dur="2000"/>
                                        <p:tgtEl>
                                          <p:spTgt spid="3">
                                            <p:txEl>
                                              <p:pRg st="5" end="5"/>
                                            </p:txEl>
                                          </p:spTgt>
                                        </p:tgtEl>
                                      </p:cBhvr>
                                    </p:animEffect>
                                  </p:childTnLst>
                                </p:cTn>
                              </p:par>
                              <p:par>
                                <p:cTn id="39" presetID="21"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wheel(4)">
                                      <p:cBhvr>
                                        <p:cTn id="41" dur="2000"/>
                                        <p:tgtEl>
                                          <p:spTgt spid="3">
                                            <p:txEl>
                                              <p:pRg st="7" end="7"/>
                                            </p:txEl>
                                          </p:spTgt>
                                        </p:tgtEl>
                                      </p:cBhvr>
                                    </p:animEffect>
                                  </p:childTnLst>
                                </p:cTn>
                              </p:par>
                              <p:par>
                                <p:cTn id="42" presetID="21" presetClass="entr" presetSubtype="4" fill="hold"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wheel(4)">
                                      <p:cBhvr>
                                        <p:cTn id="44"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ES" sz="2400" dirty="0" smtClean="0">
                <a:latin typeface="Arial" pitchFamily="34" charset="0"/>
                <a:cs typeface="Arial" pitchFamily="34" charset="0"/>
              </a:rPr>
              <a:t>    Es un medio de comunicación muy útil y efectivo      y completo, pues nos da la posibilidad de escuchar y ver los programas que se están transmitiendo, generando un mayor gozo, disfrute y entretenimiento en las personas.</a:t>
            </a:r>
          </a:p>
        </p:txBody>
      </p:sp>
      <p:sp>
        <p:nvSpPr>
          <p:cNvPr id="4" name="3 Rectángulo"/>
          <p:cNvSpPr/>
          <p:nvPr/>
        </p:nvSpPr>
        <p:spPr>
          <a:xfrm>
            <a:off x="1500167" y="285728"/>
            <a:ext cx="5143536" cy="923330"/>
          </a:xfrm>
          <a:prstGeom prst="rect">
            <a:avLst/>
          </a:prstGeom>
          <a:noFill/>
        </p:spPr>
        <p:txBody>
          <a:bodyPr wrap="square" lIns="91440" tIns="45720" rIns="91440" bIns="45720">
            <a:spAutoFit/>
          </a:bodyPr>
          <a:lstStyle/>
          <a:p>
            <a:pPr algn="ctr"/>
            <a:r>
              <a:rPr lang="es-ES"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LA TELEVISIÓN</a:t>
            </a:r>
            <a:endParaRPr lang="es-E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pic>
        <p:nvPicPr>
          <p:cNvPr id="5" name="4 Imagen" descr="televisor.jpg"/>
          <p:cNvPicPr>
            <a:picLocks noChangeAspect="1"/>
          </p:cNvPicPr>
          <p:nvPr/>
        </p:nvPicPr>
        <p:blipFill>
          <a:blip r:embed="rId2"/>
          <a:stretch>
            <a:fillRect/>
          </a:stretch>
        </p:blipFill>
        <p:spPr>
          <a:xfrm rot="21422123">
            <a:off x="3000364" y="4104314"/>
            <a:ext cx="3643338" cy="2753686"/>
          </a:xfrm>
          <a:prstGeom prst="rect">
            <a:avLst/>
          </a:prstGeom>
        </p:spPr>
      </p:pic>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trips(down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770" decel="100000"/>
                                        <p:tgtEl>
                                          <p:spTgt spid="5"/>
                                        </p:tgtEl>
                                      </p:cBhvr>
                                    </p:animEffect>
                                    <p:animScale>
                                      <p:cBhvr>
                                        <p:cTn id="20" dur="770" decel="100000"/>
                                        <p:tgtEl>
                                          <p:spTgt spid="5"/>
                                        </p:tgtEl>
                                      </p:cBhvr>
                                      <p:from x="10000" y="10000"/>
                                      <p:to x="200000" y="450000"/>
                                    </p:animScale>
                                    <p:animScale>
                                      <p:cBhvr>
                                        <p:cTn id="21" dur="1230" accel="100000" fill="hold">
                                          <p:stCondLst>
                                            <p:cond delay="770"/>
                                          </p:stCondLst>
                                        </p:cTn>
                                        <p:tgtEl>
                                          <p:spTgt spid="5"/>
                                        </p:tgtEl>
                                      </p:cBhvr>
                                      <p:from x="200000" y="450000"/>
                                      <p:to x="100000" y="100000"/>
                                    </p:animScale>
                                    <p:set>
                                      <p:cBhvr>
                                        <p:cTn id="22" dur="770" fill="hold"/>
                                        <p:tgtEl>
                                          <p:spTgt spid="5"/>
                                        </p:tgtEl>
                                        <p:attrNameLst>
                                          <p:attrName>ppt_x</p:attrName>
                                        </p:attrNameLst>
                                      </p:cBhvr>
                                      <p:to>
                                        <p:strVal val="(0.5)"/>
                                      </p:to>
                                    </p:set>
                                    <p:anim from="(0.5)" to="(#ppt_x)" calcmode="lin" valueType="num">
                                      <p:cBhvr>
                                        <p:cTn id="23" dur="1230" accel="100000" fill="hold">
                                          <p:stCondLst>
                                            <p:cond delay="770"/>
                                          </p:stCondLst>
                                        </p:cTn>
                                        <p:tgtEl>
                                          <p:spTgt spid="5"/>
                                        </p:tgtEl>
                                        <p:attrNameLst>
                                          <p:attrName>ppt_x</p:attrName>
                                        </p:attrNameLst>
                                      </p:cBhvr>
                                    </p:anim>
                                    <p:set>
                                      <p:cBhvr>
                                        <p:cTn id="24" dur="770" fill="hold"/>
                                        <p:tgtEl>
                                          <p:spTgt spid="5"/>
                                        </p:tgtEl>
                                        <p:attrNameLst>
                                          <p:attrName>ppt_y</p:attrName>
                                        </p:attrNameLst>
                                      </p:cBhvr>
                                      <p:to>
                                        <p:strVal val="(#ppt_y+0.4)"/>
                                      </p:to>
                                    </p:set>
                                    <p:anim from="(#ppt_y+0.4)" to="(#ppt_y)" calcmode="lin" valueType="num">
                                      <p:cBhvr>
                                        <p:cTn id="25" dur="1230" accel="100000" fill="hold">
                                          <p:stCondLst>
                                            <p:cond delay="770"/>
                                          </p:stCondLst>
                                        </p:cTn>
                                        <p:tgtEl>
                                          <p:spTgt spid="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pPr algn="just">
              <a:buNone/>
            </a:pPr>
            <a:r>
              <a:rPr lang="es-ES" sz="2800" b="1" dirty="0" smtClean="0">
                <a:latin typeface="Arial" pitchFamily="34" charset="0"/>
                <a:cs typeface="Arial" pitchFamily="34" charset="0"/>
              </a:rPr>
              <a:t>    Es uno de los medios de comunicación más antiguos y utilizados por las personas, pues tiene consigo muchas ventajas, ya que nos permite enterarnos de las noticias, nos expone temas interesantes.</a:t>
            </a:r>
          </a:p>
          <a:p>
            <a:pPr algn="just">
              <a:buNone/>
            </a:pPr>
            <a:endParaRPr lang="es-ES" sz="2800" b="1" dirty="0" smtClean="0">
              <a:latin typeface="Arial" pitchFamily="34" charset="0"/>
              <a:cs typeface="Arial" pitchFamily="34" charset="0"/>
            </a:endParaRPr>
          </a:p>
          <a:p>
            <a:pPr algn="just">
              <a:buNone/>
            </a:pPr>
            <a:r>
              <a:rPr lang="es-ES" sz="2800" b="1" dirty="0" smtClean="0">
                <a:latin typeface="Arial" pitchFamily="34" charset="0"/>
                <a:cs typeface="Arial" pitchFamily="34" charset="0"/>
              </a:rPr>
              <a:t>   Los </a:t>
            </a:r>
            <a:r>
              <a:rPr lang="es-ES" sz="2800" b="1" dirty="0">
                <a:latin typeface="Arial" pitchFamily="34" charset="0"/>
                <a:cs typeface="Arial" pitchFamily="34" charset="0"/>
              </a:rPr>
              <a:t>periódicos son además una de las formas más accesibles que tiene la mayor parte de la sociedad de acceder a esa información que de otra manera sólo sería manejada por funcionarios políticos o intelectuales.</a:t>
            </a:r>
            <a:br>
              <a:rPr lang="es-ES" sz="2800" b="1" dirty="0">
                <a:latin typeface="Arial" pitchFamily="34" charset="0"/>
                <a:cs typeface="Arial" pitchFamily="34" charset="0"/>
              </a:rPr>
            </a:br>
            <a:r>
              <a:rPr lang="es-ES" dirty="0"/>
              <a:t/>
            </a:r>
            <a:br>
              <a:rPr lang="es-ES" dirty="0"/>
            </a:br>
            <a:endParaRPr lang="es-ES" dirty="0"/>
          </a:p>
        </p:txBody>
      </p:sp>
      <p:sp>
        <p:nvSpPr>
          <p:cNvPr id="4" name="3 Rectángulo"/>
          <p:cNvSpPr/>
          <p:nvPr/>
        </p:nvSpPr>
        <p:spPr>
          <a:xfrm>
            <a:off x="1714480" y="142852"/>
            <a:ext cx="5429287" cy="923330"/>
          </a:xfrm>
          <a:prstGeom prst="rect">
            <a:avLst/>
          </a:prstGeom>
          <a:noFill/>
        </p:spPr>
        <p:txBody>
          <a:bodyPr wrap="square" lIns="91440" tIns="45720" rIns="91440" bIns="45720">
            <a:spAutoFit/>
          </a:bodyPr>
          <a:lstStyle/>
          <a:p>
            <a:pPr algn="ctr"/>
            <a:r>
              <a:rPr lang="es-E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EL PERIÓDICO</a:t>
            </a:r>
            <a:endParaRPr lang="es-E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5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8" dur="15000" fill="hold"/>
                                        <p:tgtEl>
                                          <p:spTgt spid="4">
                                            <p:txEl>
                                              <p:pRg st="0" end="0"/>
                                            </p:txEl>
                                          </p:spTgt>
                                        </p:tgtEl>
                                        <p:attrNameLst>
                                          <p:attrName>ppt_y</p:attrName>
                                        </p:attrNameLst>
                                      </p:cBhvr>
                                      <p:tavLst>
                                        <p:tav tm="0">
                                          <p:val>
                                            <p:strVal val="#ppt_y+1"/>
                                          </p:val>
                                        </p:tav>
                                        <p:tav tm="100000">
                                          <p:val>
                                            <p:strVal val="#ppt_y-1"/>
                                          </p:val>
                                        </p:tav>
                                      </p:tavLst>
                                    </p:anim>
                                  </p:childTnLst>
                                </p:cTn>
                              </p:par>
                            </p:childTnLst>
                          </p:cTn>
                        </p:par>
                      </p:childTnLst>
                    </p:cTn>
                  </p:par>
                  <p:par>
                    <p:cTn id="9" fill="hold">
                      <p:stCondLst>
                        <p:cond delay="indefinite"/>
                      </p:stCondLst>
                      <p:childTnLst>
                        <p:par>
                          <p:cTn id="10" fill="hold">
                            <p:stCondLst>
                              <p:cond delay="0"/>
                            </p:stCondLst>
                            <p:childTnLst>
                              <p:par>
                                <p:cTn id="11" presetID="39" presetClass="entr" presetSubtype="0" accel="10000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
                                          </p:val>
                                        </p:tav>
                                        <p:tav tm="100000">
                                          <p:val>
                                            <p:strVal val="#ppt_y"/>
                                          </p:val>
                                        </p:tav>
                                      </p:tavLst>
                                    </p:anim>
                                  </p:childTnLst>
                                </p:cTn>
                              </p:par>
                              <p:par>
                                <p:cTn id="17" presetID="39" presetClass="entr" presetSubtype="0" accel="10000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descr="medios de co.jpg"/>
          <p:cNvPicPr>
            <a:picLocks noGrp="1" noChangeAspect="1"/>
          </p:cNvPicPr>
          <p:nvPr>
            <p:ph idx="1"/>
          </p:nvPr>
        </p:nvPicPr>
        <p:blipFill>
          <a:blip r:embed="rId2"/>
          <a:stretch>
            <a:fillRect/>
          </a:stretch>
        </p:blipFill>
        <p:spPr>
          <a:xfrm rot="21230640">
            <a:off x="357158" y="1785926"/>
            <a:ext cx="3712599" cy="3571900"/>
          </a:xfrm>
        </p:spPr>
      </p:pic>
      <p:sp>
        <p:nvSpPr>
          <p:cNvPr id="4" name="3 Rectángulo"/>
          <p:cNvSpPr/>
          <p:nvPr/>
        </p:nvSpPr>
        <p:spPr>
          <a:xfrm>
            <a:off x="2428860" y="357166"/>
            <a:ext cx="4286280" cy="923330"/>
          </a:xfrm>
          <a:prstGeom prst="rect">
            <a:avLst/>
          </a:prstGeom>
          <a:noFill/>
        </p:spPr>
        <p:txBody>
          <a:bodyPr wrap="square" lIns="91440" tIns="45720" rIns="91440" bIns="45720">
            <a:spAutoFit/>
          </a:bodyPr>
          <a:lstStyle/>
          <a:p>
            <a:pPr algn="ctr"/>
            <a:r>
              <a:rPr lang="es-ES" sz="5400" b="1" cap="none"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IMAGENES</a:t>
            </a:r>
            <a:endParaRPr lang="es-ES" sz="5400" b="1" cap="none"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endParaRPr>
          </a:p>
        </p:txBody>
      </p:sp>
      <p:pic>
        <p:nvPicPr>
          <p:cNvPr id="6" name="5 Imagen" descr="comunicacion 2.jpg"/>
          <p:cNvPicPr>
            <a:picLocks noChangeAspect="1"/>
          </p:cNvPicPr>
          <p:nvPr/>
        </p:nvPicPr>
        <p:blipFill>
          <a:blip r:embed="rId3"/>
          <a:stretch>
            <a:fillRect/>
          </a:stretch>
        </p:blipFill>
        <p:spPr>
          <a:xfrm rot="368271">
            <a:off x="4756862" y="1911741"/>
            <a:ext cx="3886255" cy="3666278"/>
          </a:xfrm>
          <a:prstGeom prst="rect">
            <a:avLst/>
          </a:prstGeom>
        </p:spPr>
      </p:pic>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4">
                                            <p:txEl>
                                              <p:pRg st="0" end="0"/>
                                            </p:txEl>
                                          </p:spTgt>
                                        </p:tgtEl>
                                        <p:attrNameLst>
                                          <p:attrName>ppt_w</p:attrName>
                                        </p:attrNameLst>
                                      </p:cBhvr>
                                    </p:anim>
                                    <p:anim by="(#ppt_w*0.50)" calcmode="lin" valueType="num">
                                      <p:cBhvr>
                                        <p:cTn id="8" dur="500" decel="50000" autoRev="1" fill="hold">
                                          <p:stCondLst>
                                            <p:cond delay="0"/>
                                          </p:stCondLst>
                                        </p:cTn>
                                        <p:tgtEl>
                                          <p:spTgt spid="4">
                                            <p:txEl>
                                              <p:pRg st="0" end="0"/>
                                            </p:txEl>
                                          </p:spTgt>
                                        </p:tgtEl>
                                        <p:attrNameLst>
                                          <p:attrName>ppt_x</p:attrName>
                                        </p:attrNameLst>
                                      </p:cBhvr>
                                    </p:anim>
                                    <p:anim from="(-#ppt_h/2)" to="(#ppt_y)" calcmode="lin" valueType="num">
                                      <p:cBhvr>
                                        <p:cTn id="9" dur="1000" fill="hold">
                                          <p:stCondLst>
                                            <p:cond delay="0"/>
                                          </p:stCondLst>
                                        </p:cTn>
                                        <p:tgtEl>
                                          <p:spTgt spid="4">
                                            <p:txEl>
                                              <p:pRg st="0" end="0"/>
                                            </p:txEl>
                                          </p:spTgt>
                                        </p:tgtEl>
                                        <p:attrNameLst>
                                          <p:attrName>ppt_y</p:attrName>
                                        </p:attrNameLst>
                                      </p:cBhvr>
                                    </p:anim>
                                    <p:animRot by="21600000">
                                      <p:cBhvr>
                                        <p:cTn id="10" dur="1000" fill="hold">
                                          <p:stCondLst>
                                            <p:cond delay="0"/>
                                          </p:stCondLst>
                                        </p:cTn>
                                        <p:tgtEl>
                                          <p:spTgt spid="4">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8" presetClass="entr" presetSubtype="0" accel="10000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strVal val="#ppt_w*2.5"/>
                                          </p:val>
                                        </p:tav>
                                        <p:tav tm="100000">
                                          <p:val>
                                            <p:strVal val="#ppt_w"/>
                                          </p:val>
                                        </p:tav>
                                      </p:tavLst>
                                    </p:anim>
                                    <p:anim calcmode="lin" valueType="num">
                                      <p:cBhvr>
                                        <p:cTn id="16" dur="500" fill="hold"/>
                                        <p:tgtEl>
                                          <p:spTgt spid="5"/>
                                        </p:tgtEl>
                                        <p:attrNameLst>
                                          <p:attrName>ppt_h</p:attrName>
                                        </p:attrNameLst>
                                      </p:cBhvr>
                                      <p:tavLst>
                                        <p:tav tm="0">
                                          <p:val>
                                            <p:strVal val="#ppt_h*0.01"/>
                                          </p:val>
                                        </p:tav>
                                        <p:tav tm="100000">
                                          <p:val>
                                            <p:strVal val="#ppt_h"/>
                                          </p:val>
                                        </p:tav>
                                      </p:tavLst>
                                    </p:anim>
                                    <p:anim calcmode="lin" valueType="num">
                                      <p:cBhvr>
                                        <p:cTn id="17" dur="500" fill="hold"/>
                                        <p:tgtEl>
                                          <p:spTgt spid="5"/>
                                        </p:tgtEl>
                                        <p:attrNameLst>
                                          <p:attrName>ppt_x</p:attrName>
                                        </p:attrNameLst>
                                      </p:cBhvr>
                                      <p:tavLst>
                                        <p:tav tm="0">
                                          <p:val>
                                            <p:strVal val="#ppt_x"/>
                                          </p:val>
                                        </p:tav>
                                        <p:tav tm="100000">
                                          <p:val>
                                            <p:strVal val="#ppt_x"/>
                                          </p:val>
                                        </p:tav>
                                      </p:tavLst>
                                    </p:anim>
                                    <p:anim calcmode="lin" valueType="num">
                                      <p:cBhvr>
                                        <p:cTn id="18" dur="500" fill="hold"/>
                                        <p:tgtEl>
                                          <p:spTgt spid="5"/>
                                        </p:tgtEl>
                                        <p:attrNameLst>
                                          <p:attrName>ppt_y</p:attrName>
                                        </p:attrNameLst>
                                      </p:cBhvr>
                                      <p:tavLst>
                                        <p:tav tm="0">
                                          <p:val>
                                            <p:strVal val="#ppt_h+1"/>
                                          </p:val>
                                        </p:tav>
                                        <p:tav tm="100000">
                                          <p:val>
                                            <p:strVal val="#ppt_y"/>
                                          </p:val>
                                        </p:tav>
                                      </p:tavLst>
                                    </p:anim>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58" presetClass="entr" presetSubtype="0" accel="10000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strVal val="#ppt_w*2.5"/>
                                          </p:val>
                                        </p:tav>
                                        <p:tav tm="100000">
                                          <p:val>
                                            <p:strVal val="#ppt_w"/>
                                          </p:val>
                                        </p:tav>
                                      </p:tavLst>
                                    </p:anim>
                                    <p:anim calcmode="lin" valueType="num">
                                      <p:cBhvr>
                                        <p:cTn id="25" dur="500" fill="hold"/>
                                        <p:tgtEl>
                                          <p:spTgt spid="6"/>
                                        </p:tgtEl>
                                        <p:attrNameLst>
                                          <p:attrName>ppt_h</p:attrName>
                                        </p:attrNameLst>
                                      </p:cBhvr>
                                      <p:tavLst>
                                        <p:tav tm="0">
                                          <p:val>
                                            <p:strVal val="#ppt_h*0.01"/>
                                          </p:val>
                                        </p:tav>
                                        <p:tav tm="100000">
                                          <p:val>
                                            <p:strVal val="#ppt_h"/>
                                          </p:val>
                                        </p:tav>
                                      </p:tavLst>
                                    </p:anim>
                                    <p:anim calcmode="lin" valueType="num">
                                      <p:cBhvr>
                                        <p:cTn id="26" dur="500" fill="hold"/>
                                        <p:tgtEl>
                                          <p:spTgt spid="6"/>
                                        </p:tgtEl>
                                        <p:attrNameLst>
                                          <p:attrName>ppt_x</p:attrName>
                                        </p:attrNameLst>
                                      </p:cBhvr>
                                      <p:tavLst>
                                        <p:tav tm="0">
                                          <p:val>
                                            <p:strVal val="#ppt_x"/>
                                          </p:val>
                                        </p:tav>
                                        <p:tav tm="100000">
                                          <p:val>
                                            <p:strVal val="#ppt_x"/>
                                          </p:val>
                                        </p:tav>
                                      </p:tavLst>
                                    </p:anim>
                                    <p:anim calcmode="lin" valueType="num">
                                      <p:cBhvr>
                                        <p:cTn id="27" dur="500" fill="hold"/>
                                        <p:tgtEl>
                                          <p:spTgt spid="6"/>
                                        </p:tgtEl>
                                        <p:attrNameLst>
                                          <p:attrName>ppt_y</p:attrName>
                                        </p:attrNameLst>
                                      </p:cBhvr>
                                      <p:tavLst>
                                        <p:tav tm="0">
                                          <p:val>
                                            <p:strVal val="#ppt_h+1"/>
                                          </p:val>
                                        </p:tav>
                                        <p:tav tm="100000">
                                          <p:val>
                                            <p:strVal val="#ppt_y"/>
                                          </p:val>
                                        </p:tav>
                                      </p:tavLst>
                                    </p:anim>
                                    <p:animEffect transition="in" filter="fade">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158</TotalTime>
  <Words>305</Words>
  <Application>Microsoft Office PowerPoint</Application>
  <PresentationFormat>Presentación en pantalla (4:3)</PresentationFormat>
  <Paragraphs>47</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Metro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color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ISA</dc:creator>
  <cp:lastModifiedBy>usuario</cp:lastModifiedBy>
  <cp:revision>9</cp:revision>
  <dcterms:created xsi:type="dcterms:W3CDTF">2014-07-25T00:33:56Z</dcterms:created>
  <dcterms:modified xsi:type="dcterms:W3CDTF">2014-07-26T22:00:45Z</dcterms:modified>
</cp:coreProperties>
</file>